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4"/>
  </p:sldMasterIdLst>
  <p:notesMasterIdLst>
    <p:notesMasterId r:id="rId7"/>
  </p:notesMasterIdLst>
  <p:handoutMasterIdLst>
    <p:handoutMasterId r:id="rId8"/>
  </p:handoutMasterIdLst>
  <p:sldIdLst>
    <p:sldId id="304" r:id="rId5"/>
    <p:sldId id="305" r:id="rId6"/>
  </p:sldIdLst>
  <p:sldSz cx="7556500" cy="10693400"/>
  <p:notesSz cx="6858000" cy="9926638"/>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5E538BE7-A348-49B5-B2F7-E7546592E1FC}">
          <p14:sldIdLst>
            <p14:sldId id="304"/>
            <p14:sldId id="305"/>
          </p14:sldIdLst>
        </p14:section>
      </p14:sectionLst>
    </p:ext>
    <p:ext uri="{EFAFB233-063F-42B5-8137-9DF3F51BA10A}">
      <p15:sldGuideLst xmlns:p15="http://schemas.microsoft.com/office/powerpoint/2012/main">
        <p15:guide id="1" orient="horz" pos="2880">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A4B4C"/>
    <a:srgbClr val="9966FF"/>
    <a:srgbClr val="953735"/>
    <a:srgbClr val="66AB3B"/>
    <a:srgbClr val="F9AD6F"/>
    <a:srgbClr val="F8A764"/>
    <a:srgbClr val="99FF99"/>
    <a:srgbClr val="D28280"/>
    <a:srgbClr val="FFFF99"/>
    <a:srgbClr val="606E7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27102A9-8310-4765-A935-A1911B00CA55}" styleName="Style léger 1 - Accentuation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38B1855-1B75-4FBE-930C-398BA8C253C6}" styleName="Style à thème 2 - Accentuation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E3FDE45-AF77-4B5C-9715-49D594BDF05E}" styleName="Style léger 1 - Accentuation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0660B408-B3CF-4A94-85FC-2B1E0A45F4A2}" styleName="Style foncé 2 - Accentuation 1/Accentuation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8A107856-5554-42FB-B03E-39F5DBC370BA}" styleName="Style moyen 4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8FB837D-C827-4EFA-A057-4D05807E0F7C}" styleName="Style à thème 1 - Accentuation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5BE263C-DBD7-4A20-BB59-AAB30ACAA65A}" styleName="Style moyen 3 - Accentuation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986" autoAdjust="0"/>
    <p:restoredTop sz="96400" autoAdjust="0"/>
  </p:normalViewPr>
  <p:slideViewPr>
    <p:cSldViewPr>
      <p:cViewPr>
        <p:scale>
          <a:sx n="100" d="100"/>
          <a:sy n="100" d="100"/>
        </p:scale>
        <p:origin x="2064" y="-624"/>
      </p:cViewPr>
      <p:guideLst>
        <p:guide orient="horz" pos="2880"/>
        <p:guide pos="2160"/>
      </p:guideLst>
    </p:cSldViewPr>
  </p:slideViewPr>
  <p:notesTextViewPr>
    <p:cViewPr>
      <p:scale>
        <a:sx n="100" d="100"/>
        <a:sy n="100" d="100"/>
      </p:scale>
      <p:origin x="0" y="0"/>
    </p:cViewPr>
  </p:notesTextViewPr>
  <p:notesViewPr>
    <p:cSldViewPr>
      <p:cViewPr varScale="1">
        <p:scale>
          <a:sx n="78" d="100"/>
          <a:sy n="78" d="100"/>
        </p:scale>
        <p:origin x="3324"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2"/>
            <a:ext cx="2972281" cy="496627"/>
          </a:xfrm>
          <a:prstGeom prst="rect">
            <a:avLst/>
          </a:prstGeom>
        </p:spPr>
        <p:txBody>
          <a:bodyPr vert="horz" lIns="84087" tIns="42045" rIns="84087" bIns="42045" rtlCol="0"/>
          <a:lstStyle>
            <a:lvl1pPr algn="l">
              <a:defRPr sz="1100"/>
            </a:lvl1pPr>
          </a:lstStyle>
          <a:p>
            <a:endParaRPr lang="fr-FR" dirty="0"/>
          </a:p>
        </p:txBody>
      </p:sp>
      <p:sp>
        <p:nvSpPr>
          <p:cNvPr id="3" name="Espace réservé de la date 2"/>
          <p:cNvSpPr>
            <a:spLocks noGrp="1"/>
          </p:cNvSpPr>
          <p:nvPr>
            <p:ph type="dt" sz="quarter" idx="1"/>
          </p:nvPr>
        </p:nvSpPr>
        <p:spPr>
          <a:xfrm>
            <a:off x="3884279" y="2"/>
            <a:ext cx="2972281" cy="496627"/>
          </a:xfrm>
          <a:prstGeom prst="rect">
            <a:avLst/>
          </a:prstGeom>
        </p:spPr>
        <p:txBody>
          <a:bodyPr vert="horz" lIns="84087" tIns="42045" rIns="84087" bIns="42045" rtlCol="0"/>
          <a:lstStyle>
            <a:lvl1pPr algn="r">
              <a:defRPr sz="1100"/>
            </a:lvl1pPr>
          </a:lstStyle>
          <a:p>
            <a:fld id="{39E4BB95-D396-9F47-A129-FDE8DA2B4B0F}" type="datetimeFigureOut">
              <a:rPr lang="fr-FR" smtClean="0"/>
              <a:t>10/07/2026</a:t>
            </a:fld>
            <a:endParaRPr lang="fr-FR"/>
          </a:p>
        </p:txBody>
      </p:sp>
      <p:sp>
        <p:nvSpPr>
          <p:cNvPr id="4" name="Espace réservé du pied de page 3"/>
          <p:cNvSpPr>
            <a:spLocks noGrp="1"/>
          </p:cNvSpPr>
          <p:nvPr>
            <p:ph type="ftr" sz="quarter" idx="2"/>
          </p:nvPr>
        </p:nvSpPr>
        <p:spPr>
          <a:xfrm>
            <a:off x="0" y="9428540"/>
            <a:ext cx="2972281" cy="496627"/>
          </a:xfrm>
          <a:prstGeom prst="rect">
            <a:avLst/>
          </a:prstGeom>
        </p:spPr>
        <p:txBody>
          <a:bodyPr vert="horz" lIns="84087" tIns="42045" rIns="84087" bIns="42045" rtlCol="0" anchor="b"/>
          <a:lstStyle>
            <a:lvl1pPr algn="l">
              <a:defRPr sz="1100"/>
            </a:lvl1pPr>
          </a:lstStyle>
          <a:p>
            <a:endParaRPr lang="fr-FR"/>
          </a:p>
        </p:txBody>
      </p:sp>
      <p:sp>
        <p:nvSpPr>
          <p:cNvPr id="5" name="Espace réservé du numéro de diapositive 4"/>
          <p:cNvSpPr>
            <a:spLocks noGrp="1"/>
          </p:cNvSpPr>
          <p:nvPr>
            <p:ph type="sldNum" sz="quarter" idx="3"/>
          </p:nvPr>
        </p:nvSpPr>
        <p:spPr>
          <a:xfrm>
            <a:off x="3884279" y="9428540"/>
            <a:ext cx="2972281" cy="496627"/>
          </a:xfrm>
          <a:prstGeom prst="rect">
            <a:avLst/>
          </a:prstGeom>
        </p:spPr>
        <p:txBody>
          <a:bodyPr vert="horz" lIns="84087" tIns="42045" rIns="84087" bIns="42045" rtlCol="0" anchor="b"/>
          <a:lstStyle>
            <a:lvl1pPr algn="r">
              <a:defRPr sz="1100"/>
            </a:lvl1pPr>
          </a:lstStyle>
          <a:p>
            <a:fld id="{25AF405D-747A-1947-8CBC-D9C622954EA7}" type="slidenum">
              <a:rPr lang="fr-FR" smtClean="0"/>
              <a:t>‹N°›</a:t>
            </a:fld>
            <a:endParaRPr lang="fr-FR"/>
          </a:p>
        </p:txBody>
      </p:sp>
    </p:spTree>
    <p:extLst>
      <p:ext uri="{BB962C8B-B14F-4D97-AF65-F5344CB8AC3E}">
        <p14:creationId xmlns:p14="http://schemas.microsoft.com/office/powerpoint/2010/main" val="219425985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2"/>
            <a:ext cx="2972281" cy="496627"/>
          </a:xfrm>
          <a:prstGeom prst="rect">
            <a:avLst/>
          </a:prstGeom>
        </p:spPr>
        <p:txBody>
          <a:bodyPr vert="horz" lIns="84087" tIns="42045" rIns="84087" bIns="42045" rtlCol="0"/>
          <a:lstStyle>
            <a:lvl1pPr algn="l">
              <a:defRPr sz="1100"/>
            </a:lvl1pPr>
          </a:lstStyle>
          <a:p>
            <a:endParaRPr lang="fr-FR"/>
          </a:p>
        </p:txBody>
      </p:sp>
      <p:sp>
        <p:nvSpPr>
          <p:cNvPr id="3" name="Espace réservé de la date 2"/>
          <p:cNvSpPr>
            <a:spLocks noGrp="1"/>
          </p:cNvSpPr>
          <p:nvPr>
            <p:ph type="dt" idx="1"/>
          </p:nvPr>
        </p:nvSpPr>
        <p:spPr>
          <a:xfrm>
            <a:off x="3884279" y="2"/>
            <a:ext cx="2972281" cy="496627"/>
          </a:xfrm>
          <a:prstGeom prst="rect">
            <a:avLst/>
          </a:prstGeom>
        </p:spPr>
        <p:txBody>
          <a:bodyPr vert="horz" lIns="84087" tIns="42045" rIns="84087" bIns="42045" rtlCol="0"/>
          <a:lstStyle>
            <a:lvl1pPr algn="r">
              <a:defRPr sz="1100"/>
            </a:lvl1pPr>
          </a:lstStyle>
          <a:p>
            <a:fld id="{0E336399-76D5-7342-B5BC-8E5F8FA32657}" type="datetimeFigureOut">
              <a:rPr lang="fr-FR" smtClean="0"/>
              <a:t>10/07/2026</a:t>
            </a:fld>
            <a:endParaRPr lang="fr-FR"/>
          </a:p>
        </p:txBody>
      </p:sp>
      <p:sp>
        <p:nvSpPr>
          <p:cNvPr id="4" name="Espace réservé de l'image des diapositives 3"/>
          <p:cNvSpPr>
            <a:spLocks noGrp="1" noRot="1" noChangeAspect="1"/>
          </p:cNvSpPr>
          <p:nvPr>
            <p:ph type="sldImg" idx="2"/>
          </p:nvPr>
        </p:nvSpPr>
        <p:spPr>
          <a:xfrm>
            <a:off x="2114550" y="744538"/>
            <a:ext cx="2628900" cy="3722687"/>
          </a:xfrm>
          <a:prstGeom prst="rect">
            <a:avLst/>
          </a:prstGeom>
          <a:noFill/>
          <a:ln w="12700">
            <a:solidFill>
              <a:prstClr val="black"/>
            </a:solidFill>
          </a:ln>
        </p:spPr>
        <p:txBody>
          <a:bodyPr vert="horz" lIns="84087" tIns="42045" rIns="84087" bIns="42045" rtlCol="0" anchor="ctr"/>
          <a:lstStyle/>
          <a:p>
            <a:endParaRPr lang="fr-FR"/>
          </a:p>
        </p:txBody>
      </p:sp>
      <p:sp>
        <p:nvSpPr>
          <p:cNvPr id="5" name="Espace réservé des commentaires 4"/>
          <p:cNvSpPr>
            <a:spLocks noGrp="1"/>
          </p:cNvSpPr>
          <p:nvPr>
            <p:ph type="body" sz="quarter" idx="3"/>
          </p:nvPr>
        </p:nvSpPr>
        <p:spPr>
          <a:xfrm>
            <a:off x="685800" y="4715745"/>
            <a:ext cx="5486400" cy="4466693"/>
          </a:xfrm>
          <a:prstGeom prst="rect">
            <a:avLst/>
          </a:prstGeom>
        </p:spPr>
        <p:txBody>
          <a:bodyPr vert="horz" lIns="84087" tIns="42045" rIns="84087" bIns="42045"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540"/>
            <a:ext cx="2972281" cy="496627"/>
          </a:xfrm>
          <a:prstGeom prst="rect">
            <a:avLst/>
          </a:prstGeom>
        </p:spPr>
        <p:txBody>
          <a:bodyPr vert="horz" lIns="84087" tIns="42045" rIns="84087" bIns="42045" rtlCol="0" anchor="b"/>
          <a:lstStyle>
            <a:lvl1pPr algn="l">
              <a:defRPr sz="1100"/>
            </a:lvl1pPr>
          </a:lstStyle>
          <a:p>
            <a:endParaRPr lang="fr-FR"/>
          </a:p>
        </p:txBody>
      </p:sp>
      <p:sp>
        <p:nvSpPr>
          <p:cNvPr id="7" name="Espace réservé du numéro de diapositive 6"/>
          <p:cNvSpPr>
            <a:spLocks noGrp="1"/>
          </p:cNvSpPr>
          <p:nvPr>
            <p:ph type="sldNum" sz="quarter" idx="5"/>
          </p:nvPr>
        </p:nvSpPr>
        <p:spPr>
          <a:xfrm>
            <a:off x="3884279" y="9428540"/>
            <a:ext cx="2972281" cy="496627"/>
          </a:xfrm>
          <a:prstGeom prst="rect">
            <a:avLst/>
          </a:prstGeom>
        </p:spPr>
        <p:txBody>
          <a:bodyPr vert="horz" lIns="84087" tIns="42045" rIns="84087" bIns="42045" rtlCol="0" anchor="b"/>
          <a:lstStyle>
            <a:lvl1pPr algn="r">
              <a:defRPr sz="1100"/>
            </a:lvl1pPr>
          </a:lstStyle>
          <a:p>
            <a:fld id="{CC03FF43-5B2C-814B-9146-560295B6C99A}" type="slidenum">
              <a:rPr lang="fr-FR" smtClean="0"/>
              <a:t>‹N°›</a:t>
            </a:fld>
            <a:endParaRPr lang="fr-FR"/>
          </a:p>
        </p:txBody>
      </p:sp>
    </p:spTree>
    <p:extLst>
      <p:ext uri="{BB962C8B-B14F-4D97-AF65-F5344CB8AC3E}">
        <p14:creationId xmlns:p14="http://schemas.microsoft.com/office/powerpoint/2010/main" val="66869767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382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apositive de titre">
    <p:spTree>
      <p:nvGrpSpPr>
        <p:cNvPr id="1" name=""/>
        <p:cNvGrpSpPr/>
        <p:nvPr/>
      </p:nvGrpSpPr>
      <p:grpSpPr>
        <a:xfrm>
          <a:off x="0" y="0"/>
          <a:ext cx="0" cy="0"/>
          <a:chOff x="0" y="0"/>
          <a:chExt cx="0" cy="0"/>
        </a:xfrm>
      </p:grpSpPr>
      <p:sp>
        <p:nvSpPr>
          <p:cNvPr id="2" name="bk object 16"/>
          <p:cNvSpPr/>
          <p:nvPr userDrawn="1"/>
        </p:nvSpPr>
        <p:spPr>
          <a:xfrm>
            <a:off x="0" y="9844854"/>
            <a:ext cx="7560309" cy="846455"/>
          </a:xfrm>
          <a:custGeom>
            <a:avLst/>
            <a:gdLst/>
            <a:ahLst/>
            <a:cxnLst/>
            <a:rect l="l" t="t" r="r" b="b"/>
            <a:pathLst>
              <a:path w="7560309" h="846454">
                <a:moveTo>
                  <a:pt x="0" y="845997"/>
                </a:moveTo>
                <a:lnTo>
                  <a:pt x="7559992" y="845997"/>
                </a:lnTo>
                <a:lnTo>
                  <a:pt x="7559992" y="0"/>
                </a:lnTo>
                <a:lnTo>
                  <a:pt x="0" y="0"/>
                </a:lnTo>
                <a:lnTo>
                  <a:pt x="0" y="845997"/>
                </a:lnTo>
                <a:close/>
              </a:path>
            </a:pathLst>
          </a:custGeom>
          <a:solidFill>
            <a:srgbClr val="E6E7E8"/>
          </a:solidFill>
        </p:spPr>
        <p:txBody>
          <a:bodyPr wrap="square" lIns="0" tIns="0" rIns="0" bIns="0" rtlCol="0"/>
          <a:lstStyle/>
          <a:p>
            <a:endParaRPr/>
          </a:p>
        </p:txBody>
      </p:sp>
      <p:sp>
        <p:nvSpPr>
          <p:cNvPr id="3" name="Holder 6"/>
          <p:cNvSpPr>
            <a:spLocks noGrp="1"/>
          </p:cNvSpPr>
          <p:nvPr>
            <p:ph type="sldNum" sz="quarter" idx="7"/>
          </p:nvPr>
        </p:nvSpPr>
        <p:spPr>
          <a:xfrm>
            <a:off x="273051" y="10223501"/>
            <a:ext cx="228599" cy="169277"/>
          </a:xfrm>
          <a:prstGeom prst="rect">
            <a:avLst/>
          </a:prstGeom>
        </p:spPr>
        <p:txBody>
          <a:bodyPr wrap="square" lIns="0" tIns="0" rIns="0" bIns="0">
            <a:spAutoFit/>
          </a:bodyPr>
          <a:lstStyle>
            <a:lvl1pPr algn="l">
              <a:defRPr sz="1100">
                <a:solidFill>
                  <a:schemeClr val="tx1">
                    <a:tint val="75000"/>
                  </a:schemeClr>
                </a:solidFill>
              </a:defRPr>
            </a:lvl1pPr>
          </a:lstStyle>
          <a:p>
            <a:fld id="{B6F15528-21DE-4FAA-801E-634DDDAF4B2B}" type="slidenum">
              <a:rPr lang="uk-UA" smtClean="0"/>
              <a:pPr/>
              <a:t>‹N°›</a:t>
            </a:fld>
            <a:endParaRPr lang="uk-UA" dirty="0"/>
          </a:p>
        </p:txBody>
      </p:sp>
      <p:sp>
        <p:nvSpPr>
          <p:cNvPr id="4" name="object 20"/>
          <p:cNvSpPr/>
          <p:nvPr userDrawn="1"/>
        </p:nvSpPr>
        <p:spPr>
          <a:xfrm>
            <a:off x="1079995" y="10068611"/>
            <a:ext cx="2125510" cy="432562"/>
          </a:xfrm>
          <a:prstGeom prst="rect">
            <a:avLst/>
          </a:prstGeom>
          <a:blipFill>
            <a:blip r:embed="rId2" cstate="print"/>
            <a:stretch>
              <a:fillRect/>
            </a:stretch>
          </a:blipFill>
        </p:spPr>
        <p:txBody>
          <a:bodyPr wrap="square" lIns="0" tIns="0" rIns="0" bIns="0" rtlCol="0"/>
          <a:lstStyle/>
          <a:p>
            <a:endParaRPr dirty="0"/>
          </a:p>
        </p:txBody>
      </p:sp>
      <p:sp>
        <p:nvSpPr>
          <p:cNvPr id="5" name="object 21"/>
          <p:cNvSpPr txBox="1"/>
          <p:nvPr userDrawn="1"/>
        </p:nvSpPr>
        <p:spPr>
          <a:xfrm>
            <a:off x="3438752" y="10052982"/>
            <a:ext cx="3997098" cy="403892"/>
          </a:xfrm>
          <a:prstGeom prst="rect">
            <a:avLst/>
          </a:prstGeom>
        </p:spPr>
        <p:txBody>
          <a:bodyPr vert="horz" wrap="square" lIns="0" tIns="32384" rIns="0" bIns="0" rtlCol="0">
            <a:spAutoFit/>
          </a:bodyPr>
          <a:lstStyle/>
          <a:p>
            <a:pPr marL="12700">
              <a:lnSpc>
                <a:spcPct val="100000"/>
              </a:lnSpc>
              <a:spcBef>
                <a:spcPts val="254"/>
              </a:spcBef>
            </a:pPr>
            <a:r>
              <a:rPr sz="800" b="1" spc="0" dirty="0">
                <a:solidFill>
                  <a:srgbClr val="58595B"/>
                </a:solidFill>
                <a:latin typeface="Gotham medium"/>
                <a:cs typeface="Gotham medium"/>
              </a:rPr>
              <a:t>INSTITUT AD – CENTRE DE FORMATION D</a:t>
            </a:r>
            <a:r>
              <a:rPr lang="fr-FR" sz="800" b="1" spc="0" dirty="0">
                <a:solidFill>
                  <a:srgbClr val="58595B"/>
                </a:solidFill>
                <a:latin typeface="Gotham medium"/>
                <a:cs typeface="Gotham medium"/>
              </a:rPr>
              <a:t>ES RESEAUX</a:t>
            </a:r>
            <a:r>
              <a:rPr sz="800" b="1" spc="0" dirty="0">
                <a:solidFill>
                  <a:srgbClr val="58595B"/>
                </a:solidFill>
                <a:latin typeface="Gotham medium"/>
                <a:cs typeface="Gotham medium"/>
              </a:rPr>
              <a:t> </a:t>
            </a:r>
            <a:endParaRPr sz="800" b="1" spc="0" dirty="0">
              <a:latin typeface="Gotham medium"/>
              <a:cs typeface="Gotham medium"/>
            </a:endParaRPr>
          </a:p>
          <a:p>
            <a:pPr marL="12700" marR="930275">
              <a:lnSpc>
                <a:spcPct val="118700"/>
              </a:lnSpc>
            </a:pPr>
            <a:r>
              <a:rPr sz="700" spc="0" dirty="0">
                <a:solidFill>
                  <a:srgbClr val="58595B"/>
                </a:solidFill>
                <a:latin typeface="Gotham book"/>
                <a:cs typeface="Gotham book"/>
              </a:rPr>
              <a:t>ZI du Chapotin – 445 rue A. Ampère – 69970 Chaponnay  </a:t>
            </a:r>
            <a:endParaRPr lang="fr-FR" sz="700" spc="0" dirty="0">
              <a:solidFill>
                <a:srgbClr val="58595B"/>
              </a:solidFill>
              <a:latin typeface="Gotham book"/>
              <a:cs typeface="Gotham book"/>
            </a:endParaRPr>
          </a:p>
          <a:p>
            <a:pPr marL="12700" marR="930275">
              <a:lnSpc>
                <a:spcPct val="118700"/>
              </a:lnSpc>
            </a:pPr>
            <a:r>
              <a:rPr sz="700" spc="0" dirty="0">
                <a:solidFill>
                  <a:srgbClr val="58595B"/>
                </a:solidFill>
                <a:latin typeface="Gotham book"/>
                <a:cs typeface="Gotham book"/>
              </a:rPr>
              <a:t>Tél</a:t>
            </a:r>
            <a:r>
              <a:rPr lang="fr-FR" sz="700" spc="0" dirty="0">
                <a:solidFill>
                  <a:srgbClr val="58595B"/>
                </a:solidFill>
                <a:latin typeface="Gotham book"/>
                <a:cs typeface="Gotham book"/>
              </a:rPr>
              <a:t> </a:t>
            </a:r>
            <a:r>
              <a:rPr sz="700" spc="0" dirty="0">
                <a:solidFill>
                  <a:srgbClr val="58595B"/>
                </a:solidFill>
                <a:latin typeface="Gotham book"/>
                <a:cs typeface="Gotham book"/>
              </a:rPr>
              <a:t>04.78.95.13.94 - N° déclaration </a:t>
            </a:r>
            <a:r>
              <a:rPr sz="700" spc="0" dirty="0" err="1">
                <a:solidFill>
                  <a:srgbClr val="58595B"/>
                </a:solidFill>
                <a:latin typeface="Gotham book"/>
                <a:cs typeface="Gotham book"/>
              </a:rPr>
              <a:t>d’activité</a:t>
            </a:r>
            <a:r>
              <a:rPr sz="700" spc="0" dirty="0">
                <a:solidFill>
                  <a:srgbClr val="58595B"/>
                </a:solidFill>
                <a:latin typeface="Gotham book"/>
                <a:cs typeface="Gotham book"/>
              </a:rPr>
              <a:t> </a:t>
            </a:r>
            <a:r>
              <a:rPr lang="fr-FR" sz="700" spc="0" dirty="0">
                <a:solidFill>
                  <a:srgbClr val="58595B"/>
                </a:solidFill>
                <a:latin typeface="Gotham book"/>
                <a:cs typeface="Gotham book"/>
              </a:rPr>
              <a:t>84691828969</a:t>
            </a:r>
            <a:endParaRPr sz="700" spc="0" dirty="0">
              <a:latin typeface="Gotham book"/>
              <a:cs typeface="Gotham book"/>
            </a:endParaRPr>
          </a:p>
        </p:txBody>
      </p:sp>
    </p:spTree>
    <p:extLst>
      <p:ext uri="{BB962C8B-B14F-4D97-AF65-F5344CB8AC3E}">
        <p14:creationId xmlns:p14="http://schemas.microsoft.com/office/powerpoint/2010/main" val="204197392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8632633"/>
      </p:ext>
    </p:extLst>
  </p:cSld>
  <p:clrMap bg1="lt1" tx1="dk1" bg2="lt2" tx2="dk2" accent1="accent1" accent2="accent2" accent3="accent3" accent4="accent4" accent5="accent5" accent6="accent6" hlink="hlink" folHlink="folHlink"/>
  <p:sldLayoutIdLst>
    <p:sldLayoutId id="2147483674" r:id="rId1"/>
    <p:sldLayoutId id="2147483677"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13" Type="http://schemas.openxmlformats.org/officeDocument/2006/relationships/image" Target="../media/image11.jpg"/><Relationship Id="rId3" Type="http://schemas.openxmlformats.org/officeDocument/2006/relationships/hyperlink" Target="mailto:institutad-formation@autodistribution.com" TargetMode="External"/><Relationship Id="rId7" Type="http://schemas.openxmlformats.org/officeDocument/2006/relationships/image" Target="../media/image5.jpg"/><Relationship Id="rId12" Type="http://schemas.openxmlformats.org/officeDocument/2006/relationships/image" Target="../media/image10.jp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4.jpg"/><Relationship Id="rId11" Type="http://schemas.openxmlformats.org/officeDocument/2006/relationships/image" Target="../media/image9.jpg"/><Relationship Id="rId5" Type="http://schemas.openxmlformats.org/officeDocument/2006/relationships/hyperlink" Target="https://www.institut-ad.fr/l-institut-ad" TargetMode="External"/><Relationship Id="rId15" Type="http://schemas.openxmlformats.org/officeDocument/2006/relationships/image" Target="../media/image13.jpg"/><Relationship Id="rId10" Type="http://schemas.openxmlformats.org/officeDocument/2006/relationships/image" Target="../media/image8.jpg"/><Relationship Id="rId4" Type="http://schemas.openxmlformats.org/officeDocument/2006/relationships/image" Target="../media/image3.png"/><Relationship Id="rId9" Type="http://schemas.openxmlformats.org/officeDocument/2006/relationships/image" Target="../media/image7.jpg"/><Relationship Id="rId14" Type="http://schemas.openxmlformats.org/officeDocument/2006/relationships/image" Target="../media/image12.jp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institutad-formation@autodistribution.com"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71E988B9-1BC1-9236-F940-D5C7D299514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6455" b="41069"/>
          <a:stretch/>
        </p:blipFill>
        <p:spPr>
          <a:xfrm>
            <a:off x="4675929" y="241299"/>
            <a:ext cx="2801515" cy="460355"/>
          </a:xfrm>
          <a:prstGeom prst="rect">
            <a:avLst/>
          </a:prstGeom>
        </p:spPr>
      </p:pic>
      <p:sp>
        <p:nvSpPr>
          <p:cNvPr id="8" name="Rectangle 7">
            <a:extLst>
              <a:ext uri="{FF2B5EF4-FFF2-40B4-BE49-F238E27FC236}">
                <a16:creationId xmlns:a16="http://schemas.microsoft.com/office/drawing/2014/main" id="{C186471E-4959-FDEC-705C-1D8F31B8B50D}"/>
              </a:ext>
            </a:extLst>
          </p:cNvPr>
          <p:cNvSpPr/>
          <p:nvPr/>
        </p:nvSpPr>
        <p:spPr>
          <a:xfrm>
            <a:off x="0" y="9978700"/>
            <a:ext cx="7556500" cy="593919"/>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700" b="1" dirty="0">
                <a:solidFill>
                  <a:schemeClr val="tx1"/>
                </a:solidFill>
                <a:effectLst/>
                <a:ea typeface="Cambria" panose="02040503050406030204" pitchFamily="18" charset="0"/>
                <a:cs typeface="Times New Roman" panose="02020603050405020304" pitchFamily="18" charset="0"/>
              </a:rPr>
              <a:t>INSTITUT AD – Centre de formation des Réseaux</a:t>
            </a:r>
            <a:endParaRPr lang="fr-FR" sz="700" dirty="0">
              <a:solidFill>
                <a:schemeClr val="tx1"/>
              </a:solidFill>
              <a:effectLst/>
              <a:ea typeface="Cambria" panose="02040503050406030204" pitchFamily="18" charset="0"/>
              <a:cs typeface="Times New Roman" panose="02020603050405020304" pitchFamily="18" charset="0"/>
            </a:endParaRPr>
          </a:p>
          <a:p>
            <a:pPr algn="ctr"/>
            <a:r>
              <a:rPr lang="fr-FR" sz="700" dirty="0">
                <a:solidFill>
                  <a:schemeClr val="tx1"/>
                </a:solidFill>
                <a:effectLst/>
                <a:ea typeface="Cambria" panose="02040503050406030204" pitchFamily="18" charset="0"/>
                <a:cs typeface="Times New Roman" panose="02020603050405020304" pitchFamily="18" charset="0"/>
              </a:rPr>
              <a:t>ZI du Chapotin – 445 rue A. Ampère – 69970 Chaponnay</a:t>
            </a:r>
          </a:p>
          <a:p>
            <a:pPr algn="ctr"/>
            <a:r>
              <a:rPr lang="fr-FR" sz="700" dirty="0">
                <a:solidFill>
                  <a:schemeClr val="tx1"/>
                </a:solidFill>
                <a:effectLst/>
                <a:ea typeface="Cambria" panose="02040503050406030204" pitchFamily="18" charset="0"/>
                <a:cs typeface="Times New Roman" panose="02020603050405020304" pitchFamily="18" charset="0"/>
              </a:rPr>
              <a:t>Tel : 04.78.95.13.94 / Mail : </a:t>
            </a:r>
            <a:r>
              <a:rPr lang="fr-FR" sz="700" dirty="0">
                <a:solidFill>
                  <a:schemeClr val="tx1"/>
                </a:solidFill>
                <a:effectLst/>
                <a:ea typeface="Cambria" panose="02040503050406030204" pitchFamily="18" charset="0"/>
                <a:cs typeface="Times New Roman" panose="02020603050405020304" pitchFamily="18" charset="0"/>
                <a:hlinkClick r:id="rId3"/>
              </a:rPr>
              <a:t>institutad-formation@autodistribution.com</a:t>
            </a:r>
            <a:r>
              <a:rPr lang="fr-FR" sz="700" dirty="0">
                <a:solidFill>
                  <a:schemeClr val="tx1"/>
                </a:solidFill>
                <a:effectLst/>
                <a:ea typeface="Cambria" panose="02040503050406030204" pitchFamily="18" charset="0"/>
                <a:cs typeface="Times New Roman" panose="02020603050405020304" pitchFamily="18" charset="0"/>
              </a:rPr>
              <a:t> </a:t>
            </a:r>
          </a:p>
          <a:p>
            <a:pPr algn="ctr"/>
            <a:r>
              <a:rPr lang="fr-FR" sz="700" dirty="0">
                <a:solidFill>
                  <a:schemeClr val="tx1"/>
                </a:solidFill>
                <a:effectLst/>
                <a:ea typeface="Cambria" panose="02040503050406030204" pitchFamily="18" charset="0"/>
                <a:cs typeface="Times New Roman" panose="02020603050405020304" pitchFamily="18" charset="0"/>
              </a:rPr>
              <a:t>N° déclaration d’activité : 84691828969</a:t>
            </a:r>
          </a:p>
        </p:txBody>
      </p:sp>
      <p:grpSp>
        <p:nvGrpSpPr>
          <p:cNvPr id="28" name="Groupe 27">
            <a:extLst>
              <a:ext uri="{FF2B5EF4-FFF2-40B4-BE49-F238E27FC236}">
                <a16:creationId xmlns:a16="http://schemas.microsoft.com/office/drawing/2014/main" id="{84BA4578-F7F9-AABA-9D08-55BDEC8646E1}"/>
              </a:ext>
            </a:extLst>
          </p:cNvPr>
          <p:cNvGrpSpPr/>
          <p:nvPr/>
        </p:nvGrpSpPr>
        <p:grpSpPr>
          <a:xfrm>
            <a:off x="117508" y="8363808"/>
            <a:ext cx="3620183" cy="1314291"/>
            <a:chOff x="181036" y="1492140"/>
            <a:chExt cx="3288772" cy="1314291"/>
          </a:xfrm>
        </p:grpSpPr>
        <p:pic>
          <p:nvPicPr>
            <p:cNvPr id="3" name="Image 2" descr="Une image contenant texte, Police, capture d’écran, logo&#10;&#10;Description générée automatiquement">
              <a:extLst>
                <a:ext uri="{FF2B5EF4-FFF2-40B4-BE49-F238E27FC236}">
                  <a16:creationId xmlns:a16="http://schemas.microsoft.com/office/drawing/2014/main" id="{9D60B2C3-C16A-149F-1519-B137F396E28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8437" y="2218739"/>
              <a:ext cx="1066623" cy="587692"/>
            </a:xfrm>
            <a:prstGeom prst="rect">
              <a:avLst/>
            </a:prstGeom>
          </p:spPr>
        </p:pic>
        <p:sp>
          <p:nvSpPr>
            <p:cNvPr id="26" name="ZoneTexte 25">
              <a:extLst>
                <a:ext uri="{FF2B5EF4-FFF2-40B4-BE49-F238E27FC236}">
                  <a16:creationId xmlns:a16="http://schemas.microsoft.com/office/drawing/2014/main" id="{796F6932-BEDA-95E8-AC5D-90380940A5FE}"/>
                </a:ext>
              </a:extLst>
            </p:cNvPr>
            <p:cNvSpPr txBox="1"/>
            <p:nvPr/>
          </p:nvSpPr>
          <p:spPr>
            <a:xfrm>
              <a:off x="181036" y="1492140"/>
              <a:ext cx="3288772" cy="694101"/>
            </a:xfrm>
            <a:prstGeom prst="rect">
              <a:avLst/>
            </a:prstGeom>
            <a:noFill/>
          </p:spPr>
          <p:txBody>
            <a:bodyPr wrap="square">
              <a:spAutoFit/>
            </a:bodyPr>
            <a:lstStyle/>
            <a:p>
              <a:pPr lvl="0">
                <a:lnSpc>
                  <a:spcPct val="150000"/>
                </a:lnSpc>
              </a:pPr>
              <a:r>
                <a:rPr lang="fr-FR" sz="900" dirty="0">
                  <a:solidFill>
                    <a:srgbClr val="4A4B4C"/>
                  </a:solidFill>
                  <a:latin typeface="Gorham book"/>
                </a:rPr>
                <a:t>L’INSTITUT AD est certifié QUALIOPI depuis le 09 décembre 2021.</a:t>
              </a:r>
            </a:p>
            <a:p>
              <a:pPr lvl="0">
                <a:lnSpc>
                  <a:spcPct val="150000"/>
                </a:lnSpc>
              </a:pPr>
              <a:r>
                <a:rPr lang="fr-FR" sz="900" dirty="0">
                  <a:solidFill>
                    <a:srgbClr val="4A4B4C"/>
                  </a:solidFill>
                  <a:latin typeface="Gorham book"/>
                </a:rPr>
                <a:t>Notre certificat est consultable sur notre site internet : </a:t>
              </a:r>
            </a:p>
            <a:p>
              <a:pPr lvl="0">
                <a:lnSpc>
                  <a:spcPct val="150000"/>
                </a:lnSpc>
              </a:pPr>
              <a:r>
                <a:rPr lang="fr-FR" sz="900" dirty="0">
                  <a:solidFill>
                    <a:srgbClr val="4A4B4C"/>
                  </a:solidFill>
                  <a:latin typeface="Gorham book"/>
                  <a:hlinkClick r:id="rId5"/>
                </a:rPr>
                <a:t>https://www.institut-ad.fr/l-institut-ad</a:t>
              </a:r>
              <a:r>
                <a:rPr lang="fr-FR" sz="900" dirty="0">
                  <a:solidFill>
                    <a:srgbClr val="4A4B4C"/>
                  </a:solidFill>
                  <a:latin typeface="Gorham book"/>
                </a:rPr>
                <a:t> </a:t>
              </a:r>
            </a:p>
          </p:txBody>
        </p:sp>
      </p:grpSp>
      <p:sp>
        <p:nvSpPr>
          <p:cNvPr id="29" name="ZoneTexte 28">
            <a:extLst>
              <a:ext uri="{FF2B5EF4-FFF2-40B4-BE49-F238E27FC236}">
                <a16:creationId xmlns:a16="http://schemas.microsoft.com/office/drawing/2014/main" id="{477F6950-DB4F-AA2E-3A59-5F7A561981FB}"/>
              </a:ext>
            </a:extLst>
          </p:cNvPr>
          <p:cNvSpPr txBox="1"/>
          <p:nvPr/>
        </p:nvSpPr>
        <p:spPr>
          <a:xfrm>
            <a:off x="117508" y="6959450"/>
            <a:ext cx="7137972" cy="936475"/>
          </a:xfrm>
          <a:prstGeom prst="rect">
            <a:avLst/>
          </a:prstGeom>
          <a:noFill/>
        </p:spPr>
        <p:txBody>
          <a:bodyPr wrap="square">
            <a:spAutoFit/>
          </a:bodyPr>
          <a:lstStyle/>
          <a:p>
            <a:pPr>
              <a:lnSpc>
                <a:spcPct val="150000"/>
              </a:lnSpc>
            </a:pPr>
            <a:r>
              <a:rPr lang="fr-FR" sz="1050" b="1" u="sng" dirty="0">
                <a:solidFill>
                  <a:srgbClr val="4A4B4C"/>
                </a:solidFill>
                <a:latin typeface="Gorham book"/>
              </a:rPr>
              <a:t>SALARIES d’entreprises ne relevant pas de l’OPCO Mobilités / NON SALARIES ne relevant pas du FAFCEA ou de l’AGEFICE : </a:t>
            </a:r>
          </a:p>
          <a:p>
            <a:pPr marL="171450" lvl="0" indent="-171450">
              <a:lnSpc>
                <a:spcPct val="150000"/>
              </a:lnSpc>
              <a:buFont typeface="Arial" panose="020B0604020202020204" pitchFamily="34" charset="0"/>
              <a:buChar char="•"/>
            </a:pPr>
            <a:r>
              <a:rPr lang="fr-FR" sz="900" dirty="0">
                <a:solidFill>
                  <a:srgbClr val="4A4B4C"/>
                </a:solidFill>
                <a:latin typeface="Gorham book"/>
              </a:rPr>
              <a:t>Pas de subrogation de paiement, </a:t>
            </a:r>
          </a:p>
          <a:p>
            <a:pPr marL="171450" lvl="0" indent="-171450">
              <a:lnSpc>
                <a:spcPct val="150000"/>
              </a:lnSpc>
              <a:buFont typeface="Arial" panose="020B0604020202020204" pitchFamily="34" charset="0"/>
              <a:buChar char="•"/>
            </a:pPr>
            <a:r>
              <a:rPr lang="fr-FR" sz="900" dirty="0">
                <a:solidFill>
                  <a:srgbClr val="4A4B4C"/>
                </a:solidFill>
                <a:latin typeface="Gorham book"/>
              </a:rPr>
              <a:t>Démarches de prise en charge à réaliser par vos soins,</a:t>
            </a:r>
          </a:p>
          <a:p>
            <a:pPr marL="171450" lvl="0" indent="-171450">
              <a:lnSpc>
                <a:spcPct val="150000"/>
              </a:lnSpc>
              <a:buFont typeface="Arial" panose="020B0604020202020204" pitchFamily="34" charset="0"/>
              <a:buChar char="•"/>
            </a:pPr>
            <a:r>
              <a:rPr lang="fr-FR" sz="900" dirty="0">
                <a:solidFill>
                  <a:srgbClr val="4A4B4C"/>
                </a:solidFill>
                <a:latin typeface="Gorham book"/>
              </a:rPr>
              <a:t>Facturation des coûts de formation à l’entreprise du participant. </a:t>
            </a:r>
          </a:p>
        </p:txBody>
      </p:sp>
      <p:grpSp>
        <p:nvGrpSpPr>
          <p:cNvPr id="22" name="Groupe 21">
            <a:extLst>
              <a:ext uri="{FF2B5EF4-FFF2-40B4-BE49-F238E27FC236}">
                <a16:creationId xmlns:a16="http://schemas.microsoft.com/office/drawing/2014/main" id="{AB49FAEA-51CF-5D8C-5521-70D440D37193}"/>
              </a:ext>
            </a:extLst>
          </p:cNvPr>
          <p:cNvGrpSpPr/>
          <p:nvPr/>
        </p:nvGrpSpPr>
        <p:grpSpPr>
          <a:xfrm>
            <a:off x="3463351" y="8344485"/>
            <a:ext cx="3970735" cy="1657150"/>
            <a:chOff x="3463351" y="8303175"/>
            <a:chExt cx="3970735" cy="1657150"/>
          </a:xfrm>
        </p:grpSpPr>
        <p:grpSp>
          <p:nvGrpSpPr>
            <p:cNvPr id="31" name="Groupe 30">
              <a:extLst>
                <a:ext uri="{FF2B5EF4-FFF2-40B4-BE49-F238E27FC236}">
                  <a16:creationId xmlns:a16="http://schemas.microsoft.com/office/drawing/2014/main" id="{231A3955-2EE3-D728-502E-47B5BCFF0119}"/>
                </a:ext>
              </a:extLst>
            </p:cNvPr>
            <p:cNvGrpSpPr/>
            <p:nvPr/>
          </p:nvGrpSpPr>
          <p:grpSpPr>
            <a:xfrm>
              <a:off x="3463351" y="8303175"/>
              <a:ext cx="3970735" cy="1453695"/>
              <a:chOff x="762360" y="7137586"/>
              <a:chExt cx="3970735" cy="1453695"/>
            </a:xfrm>
          </p:grpSpPr>
          <p:sp>
            <p:nvSpPr>
              <p:cNvPr id="33" name="ZoneTexte 32">
                <a:extLst>
                  <a:ext uri="{FF2B5EF4-FFF2-40B4-BE49-F238E27FC236}">
                    <a16:creationId xmlns:a16="http://schemas.microsoft.com/office/drawing/2014/main" id="{DFCEEBED-22C2-EF8F-0106-35FE32C41416}"/>
                  </a:ext>
                </a:extLst>
              </p:cNvPr>
              <p:cNvSpPr txBox="1"/>
              <p:nvPr/>
            </p:nvSpPr>
            <p:spPr>
              <a:xfrm>
                <a:off x="762360" y="7137586"/>
                <a:ext cx="3970735" cy="694101"/>
              </a:xfrm>
              <a:prstGeom prst="rect">
                <a:avLst/>
              </a:prstGeom>
              <a:noFill/>
            </p:spPr>
            <p:txBody>
              <a:bodyPr wrap="square">
                <a:spAutoFit/>
              </a:bodyPr>
              <a:lstStyle/>
              <a:p>
                <a:pPr lvl="0">
                  <a:lnSpc>
                    <a:spcPct val="150000"/>
                  </a:lnSpc>
                </a:pPr>
                <a:r>
                  <a:rPr lang="fr-FR" sz="900" dirty="0">
                    <a:solidFill>
                      <a:srgbClr val="4A4B4C"/>
                    </a:solidFill>
                    <a:latin typeface="Gorham book"/>
                  </a:rPr>
                  <a:t>Notre offre de formation est disponible et ouverte aux personnes en situation de handicap, en fonction des besoins et des adaptations à mettre en œuvre. </a:t>
                </a:r>
              </a:p>
              <a:p>
                <a:pPr lvl="0">
                  <a:lnSpc>
                    <a:spcPct val="150000"/>
                  </a:lnSpc>
                </a:pPr>
                <a:r>
                  <a:rPr lang="fr-FR" sz="900" dirty="0">
                    <a:solidFill>
                      <a:srgbClr val="4A4B4C"/>
                    </a:solidFill>
                    <a:latin typeface="Gorham book"/>
                  </a:rPr>
                  <a:t>Contactez l’INSTITUT AD pour réaliser une analyse spécifique de votre demande.</a:t>
                </a:r>
              </a:p>
            </p:txBody>
          </p:sp>
          <p:pic>
            <p:nvPicPr>
              <p:cNvPr id="34" name="Image 33">
                <a:extLst>
                  <a:ext uri="{FF2B5EF4-FFF2-40B4-BE49-F238E27FC236}">
                    <a16:creationId xmlns:a16="http://schemas.microsoft.com/office/drawing/2014/main" id="{B8C6088F-8AD1-2FC0-528B-3E41ED2A9E5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12626" y="7886217"/>
                <a:ext cx="301479" cy="232288"/>
              </a:xfrm>
              <a:prstGeom prst="rect">
                <a:avLst/>
              </a:prstGeom>
            </p:spPr>
          </p:pic>
          <p:pic>
            <p:nvPicPr>
              <p:cNvPr id="35" name="Image 34" descr="Une image contenant clipart, art, illustration&#10;&#10;Description générée automatiquement">
                <a:extLst>
                  <a:ext uri="{FF2B5EF4-FFF2-40B4-BE49-F238E27FC236}">
                    <a16:creationId xmlns:a16="http://schemas.microsoft.com/office/drawing/2014/main" id="{7067EAC1-1CBC-7177-4AFD-F7D0504A7AA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61732" y="7896970"/>
                <a:ext cx="257568" cy="249122"/>
              </a:xfrm>
              <a:prstGeom prst="rect">
                <a:avLst/>
              </a:prstGeom>
            </p:spPr>
          </p:pic>
          <p:pic>
            <p:nvPicPr>
              <p:cNvPr id="36" name="Image 35">
                <a:extLst>
                  <a:ext uri="{FF2B5EF4-FFF2-40B4-BE49-F238E27FC236}">
                    <a16:creationId xmlns:a16="http://schemas.microsoft.com/office/drawing/2014/main" id="{16A99DBE-AA37-7219-E6C2-A9A0B8A9A5B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258350" y="8293388"/>
                <a:ext cx="124924" cy="297893"/>
              </a:xfrm>
              <a:prstGeom prst="rect">
                <a:avLst/>
              </a:prstGeom>
            </p:spPr>
          </p:pic>
          <p:pic>
            <p:nvPicPr>
              <p:cNvPr id="37" name="Image 36" descr="Une image contenant symbole&#10;&#10;Description générée automatiquement">
                <a:extLst>
                  <a:ext uri="{FF2B5EF4-FFF2-40B4-BE49-F238E27FC236}">
                    <a16:creationId xmlns:a16="http://schemas.microsoft.com/office/drawing/2014/main" id="{8F8C9CA4-AF54-72FD-9724-21482A26557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20351" y="7912146"/>
                <a:ext cx="226849" cy="270472"/>
              </a:xfrm>
              <a:prstGeom prst="rect">
                <a:avLst/>
              </a:prstGeom>
            </p:spPr>
          </p:pic>
          <p:pic>
            <p:nvPicPr>
              <p:cNvPr id="38" name="Image 37">
                <a:extLst>
                  <a:ext uri="{FF2B5EF4-FFF2-40B4-BE49-F238E27FC236}">
                    <a16:creationId xmlns:a16="http://schemas.microsoft.com/office/drawing/2014/main" id="{C3E7D225-4057-3FB0-C8D6-1D5439DC373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251958" y="7904262"/>
                <a:ext cx="124924" cy="276619"/>
              </a:xfrm>
              <a:prstGeom prst="rect">
                <a:avLst/>
              </a:prstGeom>
            </p:spPr>
          </p:pic>
          <p:pic>
            <p:nvPicPr>
              <p:cNvPr id="39" name="Image 38">
                <a:extLst>
                  <a:ext uri="{FF2B5EF4-FFF2-40B4-BE49-F238E27FC236}">
                    <a16:creationId xmlns:a16="http://schemas.microsoft.com/office/drawing/2014/main" id="{18E32A35-E944-7DF2-3438-F365D0A0CF9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510016" y="8245162"/>
                <a:ext cx="195779" cy="337177"/>
              </a:xfrm>
              <a:prstGeom prst="rect">
                <a:avLst/>
              </a:prstGeom>
            </p:spPr>
          </p:pic>
          <p:pic>
            <p:nvPicPr>
              <p:cNvPr id="40" name="Image 39" descr="Une image contenant symbole, logo&#10;&#10;Description générée automatiquement">
                <a:extLst>
                  <a:ext uri="{FF2B5EF4-FFF2-40B4-BE49-F238E27FC236}">
                    <a16:creationId xmlns:a16="http://schemas.microsoft.com/office/drawing/2014/main" id="{C4E95098-86B6-BF8F-F236-D7F45C13A33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820351" y="8313950"/>
                <a:ext cx="256784" cy="256784"/>
              </a:xfrm>
              <a:prstGeom prst="rect">
                <a:avLst/>
              </a:prstGeom>
            </p:spPr>
          </p:pic>
          <p:pic>
            <p:nvPicPr>
              <p:cNvPr id="41" name="Image 40">
                <a:extLst>
                  <a:ext uri="{FF2B5EF4-FFF2-40B4-BE49-F238E27FC236}">
                    <a16:creationId xmlns:a16="http://schemas.microsoft.com/office/drawing/2014/main" id="{3F1E6FC1-66F2-3719-C248-3BFC964A673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962504" y="8245162"/>
                <a:ext cx="195779" cy="319426"/>
              </a:xfrm>
              <a:prstGeom prst="rect">
                <a:avLst/>
              </a:prstGeom>
            </p:spPr>
          </p:pic>
          <p:pic>
            <p:nvPicPr>
              <p:cNvPr id="42" name="Image 41">
                <a:extLst>
                  <a:ext uri="{FF2B5EF4-FFF2-40B4-BE49-F238E27FC236}">
                    <a16:creationId xmlns:a16="http://schemas.microsoft.com/office/drawing/2014/main" id="{801D6463-D8F8-6AFC-DD9B-4BCA816F8C19}"/>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30638" y="8261416"/>
                <a:ext cx="279312" cy="247259"/>
              </a:xfrm>
              <a:prstGeom prst="rect">
                <a:avLst/>
              </a:prstGeom>
            </p:spPr>
          </p:pic>
          <p:pic>
            <p:nvPicPr>
              <p:cNvPr id="43" name="Image 42">
                <a:extLst>
                  <a:ext uri="{FF2B5EF4-FFF2-40B4-BE49-F238E27FC236}">
                    <a16:creationId xmlns:a16="http://schemas.microsoft.com/office/drawing/2014/main" id="{F87CD86F-6AB6-64AE-925E-705C455C12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935206" y="7882912"/>
                <a:ext cx="101878" cy="263179"/>
              </a:xfrm>
              <a:prstGeom prst="rect">
                <a:avLst/>
              </a:prstGeom>
            </p:spPr>
          </p:pic>
        </p:grpSp>
        <p:sp>
          <p:nvSpPr>
            <p:cNvPr id="32" name="ZoneTexte 31">
              <a:extLst>
                <a:ext uri="{FF2B5EF4-FFF2-40B4-BE49-F238E27FC236}">
                  <a16:creationId xmlns:a16="http://schemas.microsoft.com/office/drawing/2014/main" id="{08BC8602-DDD8-E9F9-B645-6F49CD7BDCA1}"/>
                </a:ext>
              </a:extLst>
            </p:cNvPr>
            <p:cNvSpPr txBox="1"/>
            <p:nvPr/>
          </p:nvSpPr>
          <p:spPr>
            <a:xfrm>
              <a:off x="4765034" y="9775659"/>
              <a:ext cx="1367368" cy="184666"/>
            </a:xfrm>
            <a:prstGeom prst="rect">
              <a:avLst/>
            </a:prstGeom>
            <a:noFill/>
          </p:spPr>
          <p:txBody>
            <a:bodyPr wrap="square">
              <a:spAutoFit/>
            </a:bodyPr>
            <a:lstStyle/>
            <a:p>
              <a:r>
                <a:rPr lang="fr-FR" sz="600" i="1" dirty="0">
                  <a:solidFill>
                    <a:srgbClr val="4A4B4C"/>
                  </a:solidFill>
                  <a:latin typeface="Gorham book"/>
                </a:rPr>
                <a:t>Pictogrammes AGEFIPH</a:t>
              </a:r>
            </a:p>
          </p:txBody>
        </p:sp>
      </p:grpSp>
      <p:sp>
        <p:nvSpPr>
          <p:cNvPr id="53" name="Rectangle : coins arrondis 52">
            <a:extLst>
              <a:ext uri="{FF2B5EF4-FFF2-40B4-BE49-F238E27FC236}">
                <a16:creationId xmlns:a16="http://schemas.microsoft.com/office/drawing/2014/main" id="{D6203AC1-49F0-2024-0AA0-93C30C4D5ECD}"/>
              </a:ext>
            </a:extLst>
          </p:cNvPr>
          <p:cNvSpPr/>
          <p:nvPr/>
        </p:nvSpPr>
        <p:spPr>
          <a:xfrm>
            <a:off x="-1112861" y="-368300"/>
            <a:ext cx="5500711" cy="1266140"/>
          </a:xfrm>
          <a:prstGeom prst="roundRect">
            <a:avLst/>
          </a:prstGeom>
          <a:solidFill>
            <a:srgbClr val="C00000"/>
          </a:solidFill>
          <a:ln w="19050"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fr-FR" sz="1100" b="1" dirty="0"/>
          </a:p>
        </p:txBody>
      </p:sp>
      <p:sp>
        <p:nvSpPr>
          <p:cNvPr id="10" name="object 2">
            <a:extLst>
              <a:ext uri="{FF2B5EF4-FFF2-40B4-BE49-F238E27FC236}">
                <a16:creationId xmlns:a16="http://schemas.microsoft.com/office/drawing/2014/main" id="{591A8B9D-07A9-4D56-ACB8-755421353080}"/>
              </a:ext>
            </a:extLst>
          </p:cNvPr>
          <p:cNvSpPr txBox="1">
            <a:spLocks/>
          </p:cNvSpPr>
          <p:nvPr/>
        </p:nvSpPr>
        <p:spPr>
          <a:xfrm>
            <a:off x="389558" y="317500"/>
            <a:ext cx="2931492" cy="392306"/>
          </a:xfrm>
          <a:prstGeom prst="roundRect">
            <a:avLst/>
          </a:prstGeom>
          <a:noFill/>
          <a:ln>
            <a:noFill/>
          </a:ln>
        </p:spPr>
        <p:style>
          <a:lnRef idx="2">
            <a:schemeClr val="accent2">
              <a:shade val="15000"/>
            </a:schemeClr>
          </a:lnRef>
          <a:fillRef idx="1">
            <a:schemeClr val="accent2"/>
          </a:fillRef>
          <a:effectRef idx="0">
            <a:schemeClr val="accent2"/>
          </a:effectRef>
          <a:fontRef idx="minor">
            <a:schemeClr val="lt1"/>
          </a:fontRef>
        </p:style>
        <p:txBody>
          <a:bodyPr vert="horz" wrap="square" lIns="0" tIns="46355" rIns="0" bIns="0" rtlCol="0">
            <a:sp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282575" algn="l">
              <a:spcBef>
                <a:spcPts val="365"/>
              </a:spcBef>
            </a:pPr>
            <a:r>
              <a:rPr lang="fr-FR" sz="2000" b="1" spc="-10" dirty="0">
                <a:solidFill>
                  <a:schemeClr val="bg1"/>
                </a:solidFill>
                <a:latin typeface="Gotham medium"/>
                <a:cs typeface="Gotham medium"/>
              </a:rPr>
              <a:t>GUIDE TARIFAIRE 2026</a:t>
            </a:r>
          </a:p>
        </p:txBody>
      </p:sp>
      <p:sp>
        <p:nvSpPr>
          <p:cNvPr id="52" name="Flèche : pentagone 51">
            <a:extLst>
              <a:ext uri="{FF2B5EF4-FFF2-40B4-BE49-F238E27FC236}">
                <a16:creationId xmlns:a16="http://schemas.microsoft.com/office/drawing/2014/main" id="{84A2464E-6BF3-0104-57A1-BB9629626C03}"/>
              </a:ext>
            </a:extLst>
          </p:cNvPr>
          <p:cNvSpPr/>
          <p:nvPr/>
        </p:nvSpPr>
        <p:spPr>
          <a:xfrm>
            <a:off x="0" y="2832100"/>
            <a:ext cx="4593447" cy="283103"/>
          </a:xfrm>
          <a:prstGeom prst="homePlate">
            <a:avLst/>
          </a:prstGeom>
          <a:solidFill>
            <a:schemeClr val="bg1">
              <a:lumMod val="95000"/>
            </a:scheme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1100" b="1" dirty="0">
                <a:solidFill>
                  <a:srgbClr val="4A4B4C"/>
                </a:solidFill>
              </a:rPr>
              <a:t>INFORMATIONS FINANCEMENTS selon les participants </a:t>
            </a:r>
          </a:p>
        </p:txBody>
      </p:sp>
      <p:grpSp>
        <p:nvGrpSpPr>
          <p:cNvPr id="2" name="Groupe 1">
            <a:extLst>
              <a:ext uri="{FF2B5EF4-FFF2-40B4-BE49-F238E27FC236}">
                <a16:creationId xmlns:a16="http://schemas.microsoft.com/office/drawing/2014/main" id="{13F39462-AE27-7EC3-C1F9-08090F980DE9}"/>
              </a:ext>
            </a:extLst>
          </p:cNvPr>
          <p:cNvGrpSpPr/>
          <p:nvPr/>
        </p:nvGrpSpPr>
        <p:grpSpPr>
          <a:xfrm>
            <a:off x="50785" y="3460676"/>
            <a:ext cx="7406158" cy="2066459"/>
            <a:chOff x="69709" y="2679700"/>
            <a:chExt cx="7406158" cy="2066459"/>
          </a:xfrm>
        </p:grpSpPr>
        <p:sp>
          <p:nvSpPr>
            <p:cNvPr id="5" name="Rectangle : coins arrondis 4">
              <a:extLst>
                <a:ext uri="{FF2B5EF4-FFF2-40B4-BE49-F238E27FC236}">
                  <a16:creationId xmlns:a16="http://schemas.microsoft.com/office/drawing/2014/main" id="{02355879-802B-852A-949D-C4A9AE9F6DCE}"/>
                </a:ext>
              </a:extLst>
            </p:cNvPr>
            <p:cNvSpPr/>
            <p:nvPr/>
          </p:nvSpPr>
          <p:spPr>
            <a:xfrm>
              <a:off x="69709" y="2679700"/>
              <a:ext cx="7137973" cy="299009"/>
            </a:xfrm>
            <a:prstGeom prst="roundRect">
              <a:avLst/>
            </a:prstGeom>
            <a:noFill/>
            <a:ln w="19050"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r>
                <a:rPr lang="fr-FR" sz="1050" b="1" u="sng" dirty="0">
                  <a:solidFill>
                    <a:srgbClr val="4A4B4C"/>
                  </a:solidFill>
                  <a:latin typeface="Gorham book"/>
                </a:rPr>
                <a:t>SALARIES d’entreprises relevant de l’OPCO Mobilités – Branche des services de l’automobile en France métropolitaine : </a:t>
              </a:r>
            </a:p>
          </p:txBody>
        </p:sp>
        <p:sp>
          <p:nvSpPr>
            <p:cNvPr id="7" name="ZoneTexte 6">
              <a:extLst>
                <a:ext uri="{FF2B5EF4-FFF2-40B4-BE49-F238E27FC236}">
                  <a16:creationId xmlns:a16="http://schemas.microsoft.com/office/drawing/2014/main" id="{237EF55E-C968-4397-0101-1253AFD82048}"/>
                </a:ext>
              </a:extLst>
            </p:cNvPr>
            <p:cNvSpPr txBox="1"/>
            <p:nvPr/>
          </p:nvSpPr>
          <p:spPr>
            <a:xfrm>
              <a:off x="195237" y="2984500"/>
              <a:ext cx="3345403" cy="1652697"/>
            </a:xfrm>
            <a:prstGeom prst="rect">
              <a:avLst/>
            </a:prstGeom>
          </p:spPr>
          <p:txBody>
            <a:bodyPr vert="horz" wrap="square" lIns="0" tIns="12065" rIns="0" bIns="0" rtlCol="0">
              <a:spAutoFit/>
            </a:bodyPr>
            <a:lstStyle/>
            <a:p>
              <a:pPr lvl="0">
                <a:lnSpc>
                  <a:spcPct val="150000"/>
                </a:lnSpc>
              </a:pPr>
              <a:r>
                <a:rPr lang="fr-FR" sz="900" b="1" dirty="0">
                  <a:solidFill>
                    <a:srgbClr val="C00000"/>
                  </a:solidFill>
                  <a:latin typeface="Gorham book"/>
                </a:rPr>
                <a:t>À JOUR </a:t>
              </a:r>
              <a:r>
                <a:rPr lang="fr-FR" sz="900" b="1" dirty="0">
                  <a:solidFill>
                    <a:srgbClr val="4A4B4C"/>
                  </a:solidFill>
                  <a:latin typeface="Gorham book"/>
                </a:rPr>
                <a:t>des cotisations obligatoires </a:t>
              </a:r>
              <a:r>
                <a:rPr lang="fr-FR" sz="900" dirty="0">
                  <a:solidFill>
                    <a:srgbClr val="4A4B4C"/>
                  </a:solidFill>
                  <a:latin typeface="Gorham book"/>
                </a:rPr>
                <a:t>(URSSAF et OPCO M) </a:t>
              </a:r>
              <a:r>
                <a:rPr lang="fr-FR" sz="900" b="1" dirty="0">
                  <a:solidFill>
                    <a:srgbClr val="4A4B4C"/>
                  </a:solidFill>
                  <a:latin typeface="Gorham book"/>
                </a:rPr>
                <a:t> </a:t>
              </a:r>
              <a:r>
                <a:rPr lang="fr-FR" sz="900" dirty="0">
                  <a:solidFill>
                    <a:srgbClr val="4A4B4C"/>
                  </a:solidFill>
                  <a:latin typeface="Gorham book"/>
                </a:rPr>
                <a:t>: </a:t>
              </a:r>
            </a:p>
            <a:p>
              <a:pPr marL="171450" lvl="0" indent="-171450">
                <a:lnSpc>
                  <a:spcPct val="150000"/>
                </a:lnSpc>
                <a:buFont typeface="Arial" panose="020B0604020202020204" pitchFamily="34" charset="0"/>
                <a:buChar char="•"/>
              </a:pPr>
              <a:r>
                <a:rPr lang="fr-FR" sz="900" b="1" dirty="0">
                  <a:solidFill>
                    <a:srgbClr val="4A4B4C"/>
                  </a:solidFill>
                  <a:latin typeface="Gorham book"/>
                </a:rPr>
                <a:t>Possibilité de prise en charge à 100% </a:t>
              </a:r>
              <a:r>
                <a:rPr lang="fr-FR" sz="900" dirty="0">
                  <a:solidFill>
                    <a:srgbClr val="4A4B4C"/>
                  </a:solidFill>
                  <a:latin typeface="Gorham book"/>
                </a:rPr>
                <a:t>du coût des formations dans la limite des fonds disponibles et selon les conditions remplies. </a:t>
              </a:r>
            </a:p>
            <a:p>
              <a:pPr marL="171450" lvl="0" indent="-171450">
                <a:lnSpc>
                  <a:spcPct val="150000"/>
                </a:lnSpc>
                <a:buFont typeface="Arial" panose="020B0604020202020204" pitchFamily="34" charset="0"/>
                <a:buChar char="•"/>
              </a:pPr>
              <a:r>
                <a:rPr lang="fr-FR" sz="900" b="1" dirty="0">
                  <a:solidFill>
                    <a:srgbClr val="4A4B4C"/>
                  </a:solidFill>
                  <a:latin typeface="Gorham book"/>
                </a:rPr>
                <a:t>Démarches administratives simplifiées </a:t>
              </a:r>
              <a:r>
                <a:rPr lang="fr-FR" sz="900" dirty="0">
                  <a:solidFill>
                    <a:srgbClr val="4A4B4C"/>
                  </a:solidFill>
                  <a:latin typeface="Gorham book"/>
                </a:rPr>
                <a:t>pour les entreprises.</a:t>
              </a:r>
            </a:p>
            <a:p>
              <a:pPr marL="171450" lvl="0" indent="-171450">
                <a:lnSpc>
                  <a:spcPct val="150000"/>
                </a:lnSpc>
                <a:buFont typeface="Arial" panose="020B0604020202020204" pitchFamily="34" charset="0"/>
                <a:buChar char="•"/>
              </a:pPr>
              <a:endParaRPr lang="fr-FR" sz="900" dirty="0">
                <a:solidFill>
                  <a:srgbClr val="4A4B4C"/>
                </a:solidFill>
                <a:latin typeface="Gorham book"/>
              </a:endParaRPr>
            </a:p>
            <a:p>
              <a:pPr lvl="0"/>
              <a:r>
                <a:rPr lang="fr-FR" sz="900" i="1" dirty="0">
                  <a:solidFill>
                    <a:srgbClr val="4A4B4C"/>
                  </a:solidFill>
                  <a:latin typeface="Gorham book"/>
                </a:rPr>
                <a:t>NB : pour les entreprises de +11 salariés : les formations Habilitations VE-VH et la Climatisation seront pris en charge dans le cadre du budget de Droit Commun de l’OPCO M.</a:t>
              </a:r>
            </a:p>
            <a:p>
              <a:pPr lvl="0">
                <a:lnSpc>
                  <a:spcPct val="150000"/>
                </a:lnSpc>
              </a:pPr>
              <a:r>
                <a:rPr lang="fr-FR" sz="900" dirty="0">
                  <a:solidFill>
                    <a:srgbClr val="4A4B4C"/>
                  </a:solidFill>
                  <a:latin typeface="Gorham book"/>
                </a:rPr>
                <a:t> </a:t>
              </a:r>
              <a:endParaRPr lang="fr-FR" sz="800" dirty="0">
                <a:solidFill>
                  <a:srgbClr val="4A4B4C"/>
                </a:solidFill>
                <a:latin typeface="Gorham book"/>
              </a:endParaRPr>
            </a:p>
          </p:txBody>
        </p:sp>
        <p:sp>
          <p:nvSpPr>
            <p:cNvPr id="9" name="ZoneTexte 8">
              <a:extLst>
                <a:ext uri="{FF2B5EF4-FFF2-40B4-BE49-F238E27FC236}">
                  <a16:creationId xmlns:a16="http://schemas.microsoft.com/office/drawing/2014/main" id="{8E088B24-C691-E986-3F94-8CBFD8B267D9}"/>
                </a:ext>
              </a:extLst>
            </p:cNvPr>
            <p:cNvSpPr txBox="1"/>
            <p:nvPr/>
          </p:nvSpPr>
          <p:spPr>
            <a:xfrm>
              <a:off x="3863459" y="2984500"/>
              <a:ext cx="3612408" cy="1729641"/>
            </a:xfrm>
            <a:prstGeom prst="rect">
              <a:avLst/>
            </a:prstGeom>
          </p:spPr>
          <p:txBody>
            <a:bodyPr vert="horz" wrap="square" lIns="0" tIns="12065" rIns="0" bIns="0" rtlCol="0">
              <a:spAutoFit/>
            </a:bodyPr>
            <a:lstStyle/>
            <a:p>
              <a:pPr lvl="0">
                <a:lnSpc>
                  <a:spcPct val="150000"/>
                </a:lnSpc>
              </a:pPr>
              <a:r>
                <a:rPr lang="fr-FR" sz="900" b="1" dirty="0">
                  <a:solidFill>
                    <a:srgbClr val="C00000"/>
                  </a:solidFill>
                  <a:latin typeface="Gorham book"/>
                </a:rPr>
                <a:t>NON À JOUR </a:t>
              </a:r>
              <a:r>
                <a:rPr lang="fr-FR" sz="900" b="1" dirty="0">
                  <a:solidFill>
                    <a:srgbClr val="4A4B4C"/>
                  </a:solidFill>
                  <a:latin typeface="Gorham book"/>
                </a:rPr>
                <a:t>de la contribution conventionnelle OPCO M. : </a:t>
              </a:r>
            </a:p>
            <a:p>
              <a:pPr marL="0" marR="0" indent="0">
                <a:lnSpc>
                  <a:spcPct val="150000"/>
                </a:lnSpc>
                <a:spcBef>
                  <a:spcPts val="0"/>
                </a:spcBef>
                <a:spcAft>
                  <a:spcPts val="100"/>
                </a:spcAft>
              </a:pPr>
              <a:r>
                <a:rPr lang="fr-FR" sz="900" b="1" u="sng" dirty="0">
                  <a:solidFill>
                    <a:srgbClr val="4A4B4C"/>
                  </a:solidFill>
                  <a:latin typeface="Gorham book"/>
                </a:rPr>
                <a:t>Entreprises de 1 à 10 salariés* :</a:t>
              </a:r>
            </a:p>
            <a:p>
              <a:pPr marL="212649" marR="0" indent="-212649">
                <a:lnSpc>
                  <a:spcPct val="150000"/>
                </a:lnSpc>
                <a:spcBef>
                  <a:spcPts val="0"/>
                </a:spcBef>
                <a:spcAft>
                  <a:spcPts val="100"/>
                </a:spcAft>
                <a:buFont typeface="Arial" panose="020B0604020202020204" pitchFamily="34" charset="0"/>
                <a:buChar char="•"/>
              </a:pPr>
              <a:r>
                <a:rPr lang="fr-FR" sz="900" dirty="0">
                  <a:solidFill>
                    <a:srgbClr val="4A4B4C"/>
                  </a:solidFill>
                  <a:latin typeface="Gorham book"/>
                </a:rPr>
                <a:t>Subrogation de paiement</a:t>
              </a:r>
            </a:p>
            <a:p>
              <a:pPr marL="212649" marR="0" indent="-212649">
                <a:lnSpc>
                  <a:spcPct val="150000"/>
                </a:lnSpc>
                <a:spcBef>
                  <a:spcPts val="0"/>
                </a:spcBef>
                <a:spcAft>
                  <a:spcPts val="100"/>
                </a:spcAft>
                <a:buFont typeface="Arial" panose="020B0604020202020204" pitchFamily="34" charset="0"/>
                <a:buChar char="•"/>
              </a:pPr>
              <a:r>
                <a:rPr lang="fr-FR" sz="900" dirty="0">
                  <a:solidFill>
                    <a:srgbClr val="4A4B4C"/>
                  </a:solidFill>
                  <a:latin typeface="Gorham book"/>
                </a:rPr>
                <a:t>Démarches de prise en charge par nos soins des coûts de formation </a:t>
              </a:r>
            </a:p>
            <a:p>
              <a:pPr marL="0" marR="0" indent="0">
                <a:lnSpc>
                  <a:spcPct val="150000"/>
                </a:lnSpc>
                <a:spcBef>
                  <a:spcPts val="0"/>
                </a:spcBef>
                <a:spcAft>
                  <a:spcPts val="100"/>
                </a:spcAft>
              </a:pPr>
              <a:r>
                <a:rPr lang="fr-FR" sz="900" b="1" u="sng" dirty="0">
                  <a:solidFill>
                    <a:srgbClr val="4A4B4C"/>
                  </a:solidFill>
                  <a:latin typeface="Gorham book"/>
                </a:rPr>
                <a:t> Entreprises de 11 salariés ou plus :</a:t>
              </a:r>
            </a:p>
            <a:p>
              <a:pPr marL="212649" marR="0" indent="-212649">
                <a:lnSpc>
                  <a:spcPct val="150000"/>
                </a:lnSpc>
                <a:spcBef>
                  <a:spcPts val="0"/>
                </a:spcBef>
                <a:spcAft>
                  <a:spcPts val="100"/>
                </a:spcAft>
                <a:buFont typeface="Arial" panose="020B0604020202020204" pitchFamily="34" charset="0"/>
                <a:buChar char="•"/>
              </a:pPr>
              <a:r>
                <a:rPr lang="fr-FR" sz="900" dirty="0">
                  <a:solidFill>
                    <a:srgbClr val="4A4B4C"/>
                  </a:solidFill>
                  <a:latin typeface="Gorham book"/>
                </a:rPr>
                <a:t>Pas de subrogation de paiement</a:t>
              </a:r>
            </a:p>
            <a:p>
              <a:pPr marL="212141" marR="0" indent="-212141">
                <a:lnSpc>
                  <a:spcPct val="150000"/>
                </a:lnSpc>
                <a:spcBef>
                  <a:spcPts val="0"/>
                </a:spcBef>
                <a:spcAft>
                  <a:spcPts val="100"/>
                </a:spcAft>
                <a:buFont typeface="Arial" panose="020B0604020202020204" pitchFamily="34" charset="0"/>
                <a:buChar char="•"/>
              </a:pPr>
              <a:r>
                <a:rPr lang="fr-FR" sz="900" dirty="0">
                  <a:solidFill>
                    <a:srgbClr val="4A4B4C"/>
                  </a:solidFill>
                  <a:latin typeface="Gorham book"/>
                </a:rPr>
                <a:t>Démarches de prise en charge par vos soins</a:t>
              </a:r>
            </a:p>
            <a:p>
              <a:pPr marL="212141" marR="0" indent="-212141">
                <a:lnSpc>
                  <a:spcPct val="150000"/>
                </a:lnSpc>
                <a:spcBef>
                  <a:spcPts val="0"/>
                </a:spcBef>
                <a:spcAft>
                  <a:spcPts val="100"/>
                </a:spcAft>
                <a:buFont typeface="Arial" panose="020B0604020202020204" pitchFamily="34" charset="0"/>
                <a:buChar char="•"/>
              </a:pPr>
              <a:r>
                <a:rPr lang="fr-FR" sz="900" dirty="0">
                  <a:solidFill>
                    <a:srgbClr val="4A4B4C"/>
                  </a:solidFill>
                  <a:latin typeface="Gorham book"/>
                </a:rPr>
                <a:t>Facturation des coûts de formation à l’entreprise du stagiaire</a:t>
              </a:r>
            </a:p>
          </p:txBody>
        </p:sp>
        <p:cxnSp>
          <p:nvCxnSpPr>
            <p:cNvPr id="12" name="Connecteur droit 11">
              <a:extLst>
                <a:ext uri="{FF2B5EF4-FFF2-40B4-BE49-F238E27FC236}">
                  <a16:creationId xmlns:a16="http://schemas.microsoft.com/office/drawing/2014/main" id="{76B665B0-61B3-EA5F-21A3-AF49FDC902FA}"/>
                </a:ext>
              </a:extLst>
            </p:cNvPr>
            <p:cNvCxnSpPr>
              <a:cxnSpLocks/>
            </p:cNvCxnSpPr>
            <p:nvPr/>
          </p:nvCxnSpPr>
          <p:spPr>
            <a:xfrm>
              <a:off x="3702050" y="2984500"/>
              <a:ext cx="676" cy="1761659"/>
            </a:xfrm>
            <a:prstGeom prst="line">
              <a:avLst/>
            </a:prstGeom>
          </p:spPr>
          <p:style>
            <a:lnRef idx="1">
              <a:schemeClr val="accent2"/>
            </a:lnRef>
            <a:fillRef idx="0">
              <a:schemeClr val="accent2"/>
            </a:fillRef>
            <a:effectRef idx="0">
              <a:schemeClr val="accent2"/>
            </a:effectRef>
            <a:fontRef idx="minor">
              <a:schemeClr val="tx1"/>
            </a:fontRef>
          </p:style>
        </p:cxnSp>
      </p:grpSp>
      <p:sp>
        <p:nvSpPr>
          <p:cNvPr id="14" name="ZoneTexte 13">
            <a:extLst>
              <a:ext uri="{FF2B5EF4-FFF2-40B4-BE49-F238E27FC236}">
                <a16:creationId xmlns:a16="http://schemas.microsoft.com/office/drawing/2014/main" id="{48FC8F94-A677-AE20-290B-00204E7E5549}"/>
              </a:ext>
            </a:extLst>
          </p:cNvPr>
          <p:cNvSpPr txBox="1"/>
          <p:nvPr/>
        </p:nvSpPr>
        <p:spPr>
          <a:xfrm>
            <a:off x="195237" y="5629534"/>
            <a:ext cx="6859613" cy="1381660"/>
          </a:xfrm>
          <a:prstGeom prst="rect">
            <a:avLst/>
          </a:prstGeom>
        </p:spPr>
        <p:txBody>
          <a:bodyPr vert="horz" wrap="square" lIns="0" tIns="12065" rIns="0" bIns="0" rtlCol="0">
            <a:spAutoFit/>
          </a:bodyPr>
          <a:lstStyle/>
          <a:p>
            <a:pPr marL="0" marR="0" indent="0">
              <a:lnSpc>
                <a:spcPct val="119000"/>
              </a:lnSpc>
              <a:spcBef>
                <a:spcPts val="0"/>
              </a:spcBef>
            </a:pPr>
            <a:r>
              <a:rPr lang="fr-FR" sz="1050" b="1" u="sng" dirty="0">
                <a:solidFill>
                  <a:srgbClr val="4A4B4C"/>
                </a:solidFill>
                <a:latin typeface="Gorham book"/>
              </a:rPr>
              <a:t>NON SALARIES d’entreprises inscrits au répertoire des métiers et à jour de ses cotisations URSSAF : </a:t>
            </a:r>
          </a:p>
          <a:p>
            <a:pPr marL="0" marR="0" indent="0">
              <a:lnSpc>
                <a:spcPct val="119000"/>
              </a:lnSpc>
              <a:spcBef>
                <a:spcPts val="0"/>
              </a:spcBef>
            </a:pPr>
            <a:r>
              <a:rPr lang="fr-FR" sz="1050" b="1" dirty="0">
                <a:solidFill>
                  <a:srgbClr val="4A4B4C"/>
                </a:solidFill>
                <a:latin typeface="Gorham book"/>
              </a:rPr>
              <a:t>(Relevant du FAFCEA ou de l’AGEFICE et selon les formations concernées). </a:t>
            </a:r>
            <a:endParaRPr lang="fr-FR" sz="1050" b="1" u="sng" dirty="0">
              <a:solidFill>
                <a:srgbClr val="4A4B4C"/>
              </a:solidFill>
              <a:latin typeface="Gorham book"/>
            </a:endParaRPr>
          </a:p>
          <a:p>
            <a:pPr marL="171450" indent="-171450">
              <a:lnSpc>
                <a:spcPct val="150000"/>
              </a:lnSpc>
              <a:buFont typeface="Arial" panose="020B0604020202020204" pitchFamily="34" charset="0"/>
              <a:buChar char="•"/>
            </a:pPr>
            <a:r>
              <a:rPr lang="fr-FR" sz="900" dirty="0">
                <a:solidFill>
                  <a:srgbClr val="4A4B4C"/>
                </a:solidFill>
                <a:latin typeface="Gorham book"/>
              </a:rPr>
              <a:t>Frais d’inscription et de participant HT par jour et par personne, à charge de l’entreprise : </a:t>
            </a:r>
            <a:r>
              <a:rPr lang="fr-FR" sz="900" b="1" dirty="0">
                <a:solidFill>
                  <a:srgbClr val="4A4B4C"/>
                </a:solidFill>
                <a:latin typeface="Gorham book"/>
              </a:rPr>
              <a:t>149€ HT </a:t>
            </a:r>
          </a:p>
          <a:p>
            <a:pPr marL="171450" lvl="0" indent="-171450">
              <a:lnSpc>
                <a:spcPct val="150000"/>
              </a:lnSpc>
              <a:buFont typeface="Arial" panose="020B0604020202020204" pitchFamily="34" charset="0"/>
              <a:buChar char="•"/>
            </a:pPr>
            <a:r>
              <a:rPr lang="fr-FR" sz="900" dirty="0">
                <a:solidFill>
                  <a:srgbClr val="4A4B4C"/>
                </a:solidFill>
                <a:latin typeface="Gorham book"/>
              </a:rPr>
              <a:t>Avance de TVA par jour sur les coûts pédagogiques : </a:t>
            </a:r>
            <a:r>
              <a:rPr lang="fr-FR" sz="900" b="1" dirty="0">
                <a:solidFill>
                  <a:srgbClr val="4A4B4C"/>
                </a:solidFill>
                <a:latin typeface="Gorham book"/>
              </a:rPr>
              <a:t>49€ </a:t>
            </a:r>
          </a:p>
          <a:p>
            <a:pPr marL="171450" lvl="0" indent="-171450">
              <a:lnSpc>
                <a:spcPct val="150000"/>
              </a:lnSpc>
              <a:buFont typeface="Arial" panose="020B0604020202020204" pitchFamily="34" charset="0"/>
              <a:buChar char="•"/>
            </a:pPr>
            <a:r>
              <a:rPr lang="fr-FR" sz="900" dirty="0">
                <a:solidFill>
                  <a:srgbClr val="4A4B4C"/>
                </a:solidFill>
                <a:latin typeface="Gorham book"/>
              </a:rPr>
              <a:t>Subrogation de paiement et démarches de prise en charge réalisées par DAF CONSEIL, pour les coûts de formation dans la limite de 100h de formation par personne et par an *</a:t>
            </a:r>
          </a:p>
          <a:p>
            <a:pPr lvl="0"/>
            <a:r>
              <a:rPr lang="fr-FR" sz="800" i="1" dirty="0">
                <a:solidFill>
                  <a:srgbClr val="4A4B4C"/>
                </a:solidFill>
                <a:latin typeface="Gorham book"/>
              </a:rPr>
              <a:t>. </a:t>
            </a:r>
          </a:p>
        </p:txBody>
      </p:sp>
      <p:sp>
        <p:nvSpPr>
          <p:cNvPr id="49" name="Flèche : pentagone 48">
            <a:extLst>
              <a:ext uri="{FF2B5EF4-FFF2-40B4-BE49-F238E27FC236}">
                <a16:creationId xmlns:a16="http://schemas.microsoft.com/office/drawing/2014/main" id="{B011C498-D8AD-748A-1712-0EC5B42F88EC}"/>
              </a:ext>
            </a:extLst>
          </p:cNvPr>
          <p:cNvSpPr/>
          <p:nvPr/>
        </p:nvSpPr>
        <p:spPr>
          <a:xfrm>
            <a:off x="0" y="1079500"/>
            <a:ext cx="4464050" cy="283103"/>
          </a:xfrm>
          <a:prstGeom prst="homePlate">
            <a:avLst/>
          </a:prstGeom>
          <a:solidFill>
            <a:schemeClr val="bg1">
              <a:lumMod val="95000"/>
            </a:scheme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1100" b="1" dirty="0">
                <a:solidFill>
                  <a:srgbClr val="4A4B4C"/>
                </a:solidFill>
              </a:rPr>
              <a:t>COÛTS DES FORMATIONS HT par personne  </a:t>
            </a:r>
          </a:p>
        </p:txBody>
      </p:sp>
      <p:sp>
        <p:nvSpPr>
          <p:cNvPr id="56" name="Flèche : pentagone 55">
            <a:extLst>
              <a:ext uri="{FF2B5EF4-FFF2-40B4-BE49-F238E27FC236}">
                <a16:creationId xmlns:a16="http://schemas.microsoft.com/office/drawing/2014/main" id="{BA7C7F6D-526D-355B-9225-C6479A7F941E}"/>
              </a:ext>
            </a:extLst>
          </p:cNvPr>
          <p:cNvSpPr/>
          <p:nvPr/>
        </p:nvSpPr>
        <p:spPr>
          <a:xfrm>
            <a:off x="5529" y="8033879"/>
            <a:ext cx="4105412" cy="278108"/>
          </a:xfrm>
          <a:prstGeom prst="homePlate">
            <a:avLst/>
          </a:prstGeom>
          <a:solidFill>
            <a:schemeClr val="bg1">
              <a:lumMod val="95000"/>
            </a:scheme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1100" b="1" dirty="0">
                <a:solidFill>
                  <a:srgbClr val="4A4B4C"/>
                </a:solidFill>
              </a:rPr>
              <a:t>BON À SAVOIR CONCERNANT L’INSTITUT AD </a:t>
            </a:r>
          </a:p>
        </p:txBody>
      </p:sp>
      <p:grpSp>
        <p:nvGrpSpPr>
          <p:cNvPr id="16" name="Groupe 15">
            <a:extLst>
              <a:ext uri="{FF2B5EF4-FFF2-40B4-BE49-F238E27FC236}">
                <a16:creationId xmlns:a16="http://schemas.microsoft.com/office/drawing/2014/main" id="{E6CDA7FC-3E18-4B4A-EC86-0F77749A0C2F}"/>
              </a:ext>
            </a:extLst>
          </p:cNvPr>
          <p:cNvGrpSpPr/>
          <p:nvPr/>
        </p:nvGrpSpPr>
        <p:grpSpPr>
          <a:xfrm>
            <a:off x="554917" y="1516149"/>
            <a:ext cx="4953348" cy="1175505"/>
            <a:chOff x="1199127" y="1497514"/>
            <a:chExt cx="4953348" cy="1175505"/>
          </a:xfrm>
        </p:grpSpPr>
        <p:sp>
          <p:nvSpPr>
            <p:cNvPr id="44" name="Rectangle : coins arrondis 43">
              <a:extLst>
                <a:ext uri="{FF2B5EF4-FFF2-40B4-BE49-F238E27FC236}">
                  <a16:creationId xmlns:a16="http://schemas.microsoft.com/office/drawing/2014/main" id="{9E32FFEA-8909-ACCE-A4FF-7B2C7FB6F694}"/>
                </a:ext>
              </a:extLst>
            </p:cNvPr>
            <p:cNvSpPr/>
            <p:nvPr/>
          </p:nvSpPr>
          <p:spPr>
            <a:xfrm>
              <a:off x="1199127" y="1497515"/>
              <a:ext cx="1690877" cy="526718"/>
            </a:xfrm>
            <a:prstGeom prst="roundRect">
              <a:avLst/>
            </a:prstGeom>
            <a:noFill/>
            <a:ln w="19050" cap="flat" cmpd="sng" algn="ctr">
              <a:solidFill>
                <a:schemeClr val="tx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fr-FR" sz="1100" b="1" dirty="0">
                  <a:solidFill>
                    <a:srgbClr val="002060"/>
                  </a:solidFill>
                  <a:latin typeface="Gorham book"/>
                </a:rPr>
                <a:t>TECHNIQUE/TERTIAIRE </a:t>
              </a:r>
              <a:endParaRPr lang="fr-FR" sz="1100" dirty="0">
                <a:solidFill>
                  <a:srgbClr val="4A4B4C"/>
                </a:solidFill>
                <a:latin typeface="Gorham book"/>
              </a:endParaRPr>
            </a:p>
            <a:p>
              <a:pPr algn="ctr"/>
              <a:r>
                <a:rPr lang="fr-FR" sz="1200" b="1" dirty="0">
                  <a:solidFill>
                    <a:srgbClr val="4A4B4C"/>
                  </a:solidFill>
                  <a:latin typeface="Gorham book"/>
                </a:rPr>
                <a:t>455€ HT / jour</a:t>
              </a:r>
              <a:endParaRPr lang="fr-FR" sz="1200" b="1" dirty="0"/>
            </a:p>
          </p:txBody>
        </p:sp>
        <p:sp>
          <p:nvSpPr>
            <p:cNvPr id="46" name="Rectangle : coins arrondis 45">
              <a:extLst>
                <a:ext uri="{FF2B5EF4-FFF2-40B4-BE49-F238E27FC236}">
                  <a16:creationId xmlns:a16="http://schemas.microsoft.com/office/drawing/2014/main" id="{9654747B-5A71-3BAF-C1A1-2B0622AB6394}"/>
                </a:ext>
              </a:extLst>
            </p:cNvPr>
            <p:cNvSpPr/>
            <p:nvPr/>
          </p:nvSpPr>
          <p:spPr>
            <a:xfrm>
              <a:off x="3439778" y="1497514"/>
              <a:ext cx="1865664" cy="526719"/>
            </a:xfrm>
            <a:prstGeom prst="roundRect">
              <a:avLst/>
            </a:prstGeom>
            <a:noFill/>
            <a:ln w="19050" cap="flat" cmpd="sng" algn="ctr">
              <a:solidFill>
                <a:schemeClr val="tx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fr-FR" sz="1100" b="1" dirty="0">
                  <a:solidFill>
                    <a:srgbClr val="002060"/>
                  </a:solidFill>
                  <a:latin typeface="Gorham book"/>
                </a:rPr>
                <a:t>HABILITATION B2TL </a:t>
              </a:r>
            </a:p>
            <a:p>
              <a:pPr algn="ctr"/>
              <a:r>
                <a:rPr lang="fr-FR" sz="1200" b="1" dirty="0">
                  <a:solidFill>
                    <a:srgbClr val="4A4B4C"/>
                  </a:solidFill>
                  <a:latin typeface="Gorham book"/>
                </a:rPr>
                <a:t>650€ HT / jour</a:t>
              </a:r>
              <a:endParaRPr lang="fr-FR" sz="1200" b="1" dirty="0"/>
            </a:p>
          </p:txBody>
        </p:sp>
        <p:sp>
          <p:nvSpPr>
            <p:cNvPr id="47" name="Rectangle : coins arrondis 46">
              <a:extLst>
                <a:ext uri="{FF2B5EF4-FFF2-40B4-BE49-F238E27FC236}">
                  <a16:creationId xmlns:a16="http://schemas.microsoft.com/office/drawing/2014/main" id="{040C868F-F83B-6B13-61B4-8EDA9C04CA77}"/>
                </a:ext>
              </a:extLst>
            </p:cNvPr>
            <p:cNvSpPr/>
            <p:nvPr/>
          </p:nvSpPr>
          <p:spPr>
            <a:xfrm>
              <a:off x="4269539" y="2146299"/>
              <a:ext cx="1882936" cy="526719"/>
            </a:xfrm>
            <a:prstGeom prst="roundRect">
              <a:avLst/>
            </a:prstGeom>
            <a:noFill/>
            <a:ln w="19050" cap="flat" cmpd="sng" algn="ctr">
              <a:solidFill>
                <a:schemeClr val="tx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fr-FR" sz="1100" b="1" dirty="0">
                  <a:solidFill>
                    <a:srgbClr val="002060"/>
                  </a:solidFill>
                  <a:latin typeface="Gorham book"/>
                </a:rPr>
                <a:t>INTRA/GROUPE </a:t>
              </a:r>
            </a:p>
            <a:p>
              <a:pPr algn="ctr"/>
              <a:r>
                <a:rPr lang="fr-FR" sz="1200" b="1" dirty="0">
                  <a:solidFill>
                    <a:srgbClr val="4A4B4C"/>
                  </a:solidFill>
                  <a:latin typeface="Gorham book"/>
                </a:rPr>
                <a:t>Contactez-nous</a:t>
              </a:r>
              <a:endParaRPr lang="fr-FR" sz="1200" b="1" dirty="0"/>
            </a:p>
          </p:txBody>
        </p:sp>
        <p:sp>
          <p:nvSpPr>
            <p:cNvPr id="11" name="Rectangle : coins arrondis 10">
              <a:extLst>
                <a:ext uri="{FF2B5EF4-FFF2-40B4-BE49-F238E27FC236}">
                  <a16:creationId xmlns:a16="http://schemas.microsoft.com/office/drawing/2014/main" id="{1D9B1B8F-F290-C5AB-D30C-60921ED63E38}"/>
                </a:ext>
              </a:extLst>
            </p:cNvPr>
            <p:cNvSpPr/>
            <p:nvPr/>
          </p:nvSpPr>
          <p:spPr>
            <a:xfrm>
              <a:off x="1796329" y="2146300"/>
              <a:ext cx="1828957" cy="526719"/>
            </a:xfrm>
            <a:prstGeom prst="roundRect">
              <a:avLst/>
            </a:prstGeom>
            <a:noFill/>
            <a:ln w="19050" cap="flat" cmpd="sng" algn="ctr">
              <a:solidFill>
                <a:schemeClr val="tx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fr-FR" sz="1100" b="1" dirty="0">
                  <a:solidFill>
                    <a:srgbClr val="002060"/>
                  </a:solidFill>
                  <a:latin typeface="Gorham book"/>
                </a:rPr>
                <a:t>Test Aptitude Climatisation 359</a:t>
              </a:r>
              <a:r>
                <a:rPr lang="fr-FR" sz="1200" b="1" dirty="0">
                  <a:solidFill>
                    <a:srgbClr val="4A4B4C"/>
                  </a:solidFill>
                  <a:latin typeface="Gorham book"/>
                </a:rPr>
                <a:t>€ HT </a:t>
              </a:r>
            </a:p>
            <a:p>
              <a:pPr algn="ctr"/>
              <a:r>
                <a:rPr lang="fr-FR" sz="800" i="1" dirty="0">
                  <a:solidFill>
                    <a:srgbClr val="4A4B4C"/>
                  </a:solidFill>
                  <a:latin typeface="Gorham book"/>
                </a:rPr>
                <a:t>(sans prise en charge)</a:t>
              </a:r>
              <a:endParaRPr lang="fr-FR" sz="1200" i="1" dirty="0"/>
            </a:p>
          </p:txBody>
        </p:sp>
      </p:grpSp>
      <p:sp>
        <p:nvSpPr>
          <p:cNvPr id="6" name="ZoneTexte 5">
            <a:extLst>
              <a:ext uri="{FF2B5EF4-FFF2-40B4-BE49-F238E27FC236}">
                <a16:creationId xmlns:a16="http://schemas.microsoft.com/office/drawing/2014/main" id="{7F2D51FD-5382-7E8B-BBF5-5589A7EC7034}"/>
              </a:ext>
            </a:extLst>
          </p:cNvPr>
          <p:cNvSpPr txBox="1"/>
          <p:nvPr/>
        </p:nvSpPr>
        <p:spPr>
          <a:xfrm>
            <a:off x="-47420" y="3194492"/>
            <a:ext cx="7758097" cy="261610"/>
          </a:xfrm>
          <a:prstGeom prst="rect">
            <a:avLst/>
          </a:prstGeom>
          <a:noFill/>
        </p:spPr>
        <p:txBody>
          <a:bodyPr wrap="square">
            <a:spAutoFit/>
          </a:bodyPr>
          <a:lstStyle/>
          <a:p>
            <a:pPr lvl="0"/>
            <a:r>
              <a:rPr lang="fr-FR" sz="800" i="1" dirty="0">
                <a:solidFill>
                  <a:srgbClr val="4A4B4C"/>
                </a:solidFill>
                <a:latin typeface="Gorham book"/>
              </a:rPr>
              <a:t> </a:t>
            </a:r>
            <a:r>
              <a:rPr lang="fr-FR" sz="1100" b="1" i="1" dirty="0">
                <a:solidFill>
                  <a:schemeClr val="tx2"/>
                </a:solidFill>
                <a:latin typeface="Gorham book"/>
              </a:rPr>
              <a:t>Les financements sont accordés par les organismes financeurs sous réserve des conditions remplies et des formations concernées</a:t>
            </a:r>
            <a:endParaRPr lang="fr-FR" sz="1100" i="1" dirty="0">
              <a:solidFill>
                <a:schemeClr val="tx2"/>
              </a:solidFill>
              <a:latin typeface="Gorham book"/>
            </a:endParaRPr>
          </a:p>
        </p:txBody>
      </p:sp>
      <p:sp>
        <p:nvSpPr>
          <p:cNvPr id="13" name="Rectangle : coins arrondis 12">
            <a:extLst>
              <a:ext uri="{FF2B5EF4-FFF2-40B4-BE49-F238E27FC236}">
                <a16:creationId xmlns:a16="http://schemas.microsoft.com/office/drawing/2014/main" id="{7B774F82-F77C-C4E0-BEEC-42CA697223EA}"/>
              </a:ext>
            </a:extLst>
          </p:cNvPr>
          <p:cNvSpPr/>
          <p:nvPr/>
        </p:nvSpPr>
        <p:spPr>
          <a:xfrm>
            <a:off x="5135919" y="1516149"/>
            <a:ext cx="1865664" cy="526719"/>
          </a:xfrm>
          <a:prstGeom prst="roundRect">
            <a:avLst/>
          </a:prstGeom>
          <a:noFill/>
          <a:ln w="19050" cap="flat" cmpd="sng" algn="ctr">
            <a:solidFill>
              <a:schemeClr val="tx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fr-FR" sz="1100" b="1" dirty="0">
                <a:solidFill>
                  <a:srgbClr val="002060"/>
                </a:solidFill>
                <a:latin typeface="Gorham book"/>
              </a:rPr>
              <a:t>CARROSSERIE  </a:t>
            </a:r>
          </a:p>
          <a:p>
            <a:pPr algn="ctr"/>
            <a:r>
              <a:rPr lang="fr-FR" sz="1200" b="1" dirty="0">
                <a:solidFill>
                  <a:srgbClr val="4A4B4C"/>
                </a:solidFill>
                <a:latin typeface="Gorham book"/>
              </a:rPr>
              <a:t>490€ HT / jour</a:t>
            </a:r>
            <a:endParaRPr lang="fr-FR" sz="1200" b="1" dirty="0"/>
          </a:p>
        </p:txBody>
      </p:sp>
    </p:spTree>
    <p:extLst>
      <p:ext uri="{BB962C8B-B14F-4D97-AF65-F5344CB8AC3E}">
        <p14:creationId xmlns:p14="http://schemas.microsoft.com/office/powerpoint/2010/main" val="3705431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 coins arrondis 9">
            <a:extLst>
              <a:ext uri="{FF2B5EF4-FFF2-40B4-BE49-F238E27FC236}">
                <a16:creationId xmlns:a16="http://schemas.microsoft.com/office/drawing/2014/main" id="{09897768-5BDF-C1EB-7864-E927450F5B03}"/>
              </a:ext>
            </a:extLst>
          </p:cNvPr>
          <p:cNvSpPr/>
          <p:nvPr/>
        </p:nvSpPr>
        <p:spPr>
          <a:xfrm>
            <a:off x="-883597" y="-292100"/>
            <a:ext cx="5500711" cy="1266140"/>
          </a:xfrm>
          <a:prstGeom prst="roundRect">
            <a:avLst/>
          </a:prstGeom>
          <a:solidFill>
            <a:srgbClr val="C00000"/>
          </a:solidFill>
          <a:ln w="19050"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fr-FR" sz="1100" b="1" dirty="0"/>
          </a:p>
        </p:txBody>
      </p:sp>
      <p:sp>
        <p:nvSpPr>
          <p:cNvPr id="2" name="Rectangle 1">
            <a:extLst>
              <a:ext uri="{FF2B5EF4-FFF2-40B4-BE49-F238E27FC236}">
                <a16:creationId xmlns:a16="http://schemas.microsoft.com/office/drawing/2014/main" id="{CA3D674D-AF0D-7FB8-E22A-AD252EF61B47}"/>
              </a:ext>
            </a:extLst>
          </p:cNvPr>
          <p:cNvSpPr/>
          <p:nvPr/>
        </p:nvSpPr>
        <p:spPr>
          <a:xfrm>
            <a:off x="0" y="9978700"/>
            <a:ext cx="7556500" cy="593919"/>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700" b="1" dirty="0">
                <a:solidFill>
                  <a:schemeClr val="tx1"/>
                </a:solidFill>
                <a:effectLst/>
                <a:ea typeface="Cambria" panose="02040503050406030204" pitchFamily="18" charset="0"/>
                <a:cs typeface="Times New Roman" panose="02020603050405020304" pitchFamily="18" charset="0"/>
              </a:rPr>
              <a:t>INSTITUT AD – Centre de formation des Réseaux</a:t>
            </a:r>
            <a:endParaRPr lang="fr-FR" sz="700" dirty="0">
              <a:solidFill>
                <a:schemeClr val="tx1"/>
              </a:solidFill>
              <a:effectLst/>
              <a:ea typeface="Cambria" panose="02040503050406030204" pitchFamily="18" charset="0"/>
              <a:cs typeface="Times New Roman" panose="02020603050405020304" pitchFamily="18" charset="0"/>
            </a:endParaRPr>
          </a:p>
          <a:p>
            <a:pPr algn="ctr"/>
            <a:r>
              <a:rPr lang="fr-FR" sz="700" dirty="0">
                <a:solidFill>
                  <a:schemeClr val="tx1"/>
                </a:solidFill>
                <a:effectLst/>
                <a:ea typeface="Cambria" panose="02040503050406030204" pitchFamily="18" charset="0"/>
                <a:cs typeface="Times New Roman" panose="02020603050405020304" pitchFamily="18" charset="0"/>
              </a:rPr>
              <a:t>ZI du Chapotin – 445 rue A. Ampère – 69970 Chaponnay</a:t>
            </a:r>
          </a:p>
          <a:p>
            <a:pPr algn="ctr"/>
            <a:r>
              <a:rPr lang="fr-FR" sz="700" dirty="0">
                <a:solidFill>
                  <a:schemeClr val="tx1"/>
                </a:solidFill>
                <a:effectLst/>
                <a:ea typeface="Cambria" panose="02040503050406030204" pitchFamily="18" charset="0"/>
                <a:cs typeface="Times New Roman" panose="02020603050405020304" pitchFamily="18" charset="0"/>
              </a:rPr>
              <a:t>Tel : 04.78.95.13.94 / Mail : </a:t>
            </a:r>
            <a:r>
              <a:rPr lang="fr-FR" sz="700" dirty="0">
                <a:solidFill>
                  <a:schemeClr val="tx1"/>
                </a:solidFill>
                <a:effectLst/>
                <a:ea typeface="Cambria" panose="02040503050406030204" pitchFamily="18" charset="0"/>
                <a:cs typeface="Times New Roman" panose="02020603050405020304" pitchFamily="18" charset="0"/>
                <a:hlinkClick r:id="rId2"/>
              </a:rPr>
              <a:t>institutad-formation@autodistribution.com</a:t>
            </a:r>
            <a:r>
              <a:rPr lang="fr-FR" sz="700" dirty="0">
                <a:solidFill>
                  <a:schemeClr val="tx1"/>
                </a:solidFill>
                <a:effectLst/>
                <a:ea typeface="Cambria" panose="02040503050406030204" pitchFamily="18" charset="0"/>
                <a:cs typeface="Times New Roman" panose="02020603050405020304" pitchFamily="18" charset="0"/>
              </a:rPr>
              <a:t> </a:t>
            </a:r>
          </a:p>
          <a:p>
            <a:pPr algn="ctr"/>
            <a:r>
              <a:rPr lang="fr-FR" sz="700" dirty="0">
                <a:solidFill>
                  <a:schemeClr val="tx1"/>
                </a:solidFill>
                <a:effectLst/>
                <a:ea typeface="Cambria" panose="02040503050406030204" pitchFamily="18" charset="0"/>
                <a:cs typeface="Times New Roman" panose="02020603050405020304" pitchFamily="18" charset="0"/>
              </a:rPr>
              <a:t>N° déclaration d’activité : 84691828969</a:t>
            </a:r>
          </a:p>
        </p:txBody>
      </p:sp>
      <p:sp>
        <p:nvSpPr>
          <p:cNvPr id="3" name="object 14">
            <a:extLst>
              <a:ext uri="{FF2B5EF4-FFF2-40B4-BE49-F238E27FC236}">
                <a16:creationId xmlns:a16="http://schemas.microsoft.com/office/drawing/2014/main" id="{99B26A13-F55B-2F90-001A-1C2C99118E83}"/>
              </a:ext>
            </a:extLst>
          </p:cNvPr>
          <p:cNvSpPr txBox="1"/>
          <p:nvPr/>
        </p:nvSpPr>
        <p:spPr>
          <a:xfrm>
            <a:off x="349250" y="1384300"/>
            <a:ext cx="6858000" cy="6587701"/>
          </a:xfrm>
          <a:prstGeom prst="rect">
            <a:avLst/>
          </a:prstGeom>
        </p:spPr>
        <p:txBody>
          <a:bodyPr vert="horz" wrap="square" lIns="0" tIns="16510" rIns="0" bIns="0" rtlCol="0">
            <a:spAutoFit/>
          </a:bodyPr>
          <a:lstStyle/>
          <a:p>
            <a:endParaRPr lang="fr-FR" sz="1000" b="1" dirty="0">
              <a:solidFill>
                <a:srgbClr val="4A4B4C"/>
              </a:solidFill>
              <a:latin typeface="Gotham MEDIUM"/>
              <a:cs typeface="Gotham MEDIUM"/>
            </a:endParaRPr>
          </a:p>
          <a:p>
            <a:r>
              <a:rPr lang="fr-FR" sz="1000" b="1" dirty="0">
                <a:solidFill>
                  <a:srgbClr val="4A4B4C"/>
                </a:solidFill>
                <a:latin typeface="Gotham MEDIUM"/>
                <a:cs typeface="Gotham MEDIUM"/>
              </a:rPr>
              <a:t>1– GÉNÉRALITÉS</a:t>
            </a:r>
          </a:p>
          <a:p>
            <a:r>
              <a:rPr lang="fr-FR" sz="800" dirty="0">
                <a:solidFill>
                  <a:srgbClr val="4A4B4C"/>
                </a:solidFill>
                <a:latin typeface="Gotham BOOK"/>
                <a:cs typeface="Gotham BOOK"/>
              </a:rPr>
              <a:t>Les présentes conditions générales de prestations de services ont pour objet de préciser l’organisation des relations contractuelles entre l’Institut AD et ses clients. Elles s’appliquent à toutes les formations dispensées par l’Institut AD et ses prestataires.</a:t>
            </a:r>
          </a:p>
          <a:p>
            <a:r>
              <a:rPr lang="fr-FR" sz="800" dirty="0">
                <a:solidFill>
                  <a:srgbClr val="4A4B4C"/>
                </a:solidFill>
                <a:latin typeface="Gotham BOOK"/>
                <a:cs typeface="Gotham BOOK"/>
              </a:rPr>
              <a:t>Les conditions générales peuvent être modifiées à tout moment, sans préavis par l’Institut AD et sont applicables à toutes les prestations.</a:t>
            </a:r>
          </a:p>
          <a:p>
            <a:endParaRPr lang="fr-FR" sz="900" b="1" dirty="0">
              <a:solidFill>
                <a:srgbClr val="4A4B4C"/>
              </a:solidFill>
              <a:latin typeface="Gotham MEDIUM"/>
              <a:cs typeface="Gotham MEDIUM"/>
            </a:endParaRPr>
          </a:p>
          <a:p>
            <a:r>
              <a:rPr lang="fr-FR" sz="1000" b="1" dirty="0">
                <a:solidFill>
                  <a:srgbClr val="4A4B4C"/>
                </a:solidFill>
                <a:latin typeface="Gotham MEDIUM"/>
              </a:rPr>
              <a:t>2– CONDITIONS D’INSCRIPTION</a:t>
            </a:r>
          </a:p>
          <a:p>
            <a:r>
              <a:rPr lang="fr-FR" sz="800" dirty="0">
                <a:solidFill>
                  <a:srgbClr val="4A4B4C"/>
                </a:solidFill>
                <a:latin typeface="Gotham BOOK"/>
                <a:cs typeface="Gotham BOOK"/>
              </a:rPr>
              <a:t>Respecter les prérequis détaillés et appartenir au public concerné par le programme pédagogique.</a:t>
            </a:r>
          </a:p>
          <a:p>
            <a:r>
              <a:rPr lang="fr-FR" sz="800" dirty="0">
                <a:solidFill>
                  <a:srgbClr val="4A4B4C"/>
                </a:solidFill>
                <a:latin typeface="Gotham BOOK"/>
                <a:cs typeface="Gotham BOOK"/>
              </a:rPr>
              <a:t>Les demandes d'inscription ne sont prises en compte qu'après réception du bulletin d'inscription dument complété accompagné de son règlement et des documents nécessaires à l’enregistrement du stagiaire.</a:t>
            </a:r>
          </a:p>
          <a:p>
            <a:endParaRPr lang="fr-FR" sz="800" dirty="0">
              <a:solidFill>
                <a:srgbClr val="4A4B4C"/>
              </a:solidFill>
              <a:latin typeface="Gotham BOOK"/>
            </a:endParaRPr>
          </a:p>
          <a:p>
            <a:r>
              <a:rPr lang="fr-FR" sz="800" dirty="0">
                <a:solidFill>
                  <a:srgbClr val="4A4B4C"/>
                </a:solidFill>
                <a:latin typeface="Gotham BOOK"/>
              </a:rPr>
              <a:t>L’offre de formation INSTITUT AD est disponible et ouverte aux personnes en situation de handicap en fonction des besoins et des adaptations à réaliser. Lors de l’inscription du participant un contact permet de définir en amont les aménagements à prévoir en fonction des besoins spécifiques identifiés. </a:t>
            </a:r>
          </a:p>
          <a:p>
            <a:endParaRPr lang="fr-FR" sz="800" b="1" dirty="0">
              <a:solidFill>
                <a:srgbClr val="4A4B4C"/>
              </a:solidFill>
              <a:latin typeface="Gotham BOOK"/>
              <a:cs typeface="Gotham BOOK"/>
            </a:endParaRPr>
          </a:p>
          <a:p>
            <a:r>
              <a:rPr lang="fr-FR" sz="1000" b="1" dirty="0">
                <a:solidFill>
                  <a:srgbClr val="4A4B4C"/>
                </a:solidFill>
                <a:latin typeface="Gotham MEDIUM"/>
              </a:rPr>
              <a:t>3– TARIFS ET CONDITIONS DE RÈGLEMENT</a:t>
            </a:r>
          </a:p>
          <a:p>
            <a:r>
              <a:rPr lang="fr-FR" sz="800" dirty="0">
                <a:solidFill>
                  <a:srgbClr val="4A4B4C"/>
                </a:solidFill>
                <a:latin typeface="Gotham BOOK"/>
                <a:cs typeface="Gotham BOOK"/>
              </a:rPr>
              <a:t>Le tarif de la formation est indiqué sur la page GUIDE TARIFAIRE et concerne l’ensemble des formations, quel que soit le statut du participant.</a:t>
            </a:r>
          </a:p>
          <a:p>
            <a:r>
              <a:rPr lang="fr-FR" sz="800" dirty="0">
                <a:solidFill>
                  <a:srgbClr val="4A4B4C"/>
                </a:solidFill>
                <a:latin typeface="Gotham BOOK"/>
                <a:cs typeface="Gotham BOOK"/>
              </a:rPr>
              <a:t>Tous les tarifs sont majorés du taux de TVA en vigueur.</a:t>
            </a:r>
          </a:p>
          <a:p>
            <a:r>
              <a:rPr lang="fr-FR" sz="800" dirty="0">
                <a:solidFill>
                  <a:srgbClr val="4A4B4C"/>
                </a:solidFill>
                <a:latin typeface="Gotham BOOK"/>
                <a:cs typeface="Gotham BOOK"/>
              </a:rPr>
              <a:t>Toute formation commencée est due en totalité.</a:t>
            </a:r>
          </a:p>
          <a:p>
            <a:r>
              <a:rPr lang="fr-FR" sz="800" dirty="0">
                <a:solidFill>
                  <a:srgbClr val="4A4B4C"/>
                </a:solidFill>
                <a:latin typeface="Gotham BOOK"/>
                <a:cs typeface="Gotham BOOK"/>
              </a:rPr>
              <a:t>Le règlement de la formation doit s'effectuer en fonction des conditions remplies par l’entreprise du participant </a:t>
            </a:r>
            <a:r>
              <a:rPr lang="fr-FR" sz="800" dirty="0">
                <a:solidFill>
                  <a:srgbClr val="4A4B4C"/>
                </a:solidFill>
                <a:latin typeface="Gotham BOOK"/>
              </a:rPr>
              <a:t>et par celles de chaque organisme financeur.</a:t>
            </a:r>
            <a:endParaRPr lang="fr-FR" sz="800" dirty="0">
              <a:solidFill>
                <a:srgbClr val="4A4B4C"/>
              </a:solidFill>
              <a:latin typeface="Gotham BOOK"/>
              <a:cs typeface="Gotham BOOK"/>
            </a:endParaRPr>
          </a:p>
          <a:p>
            <a:endParaRPr lang="fr-FR" sz="800" b="1" dirty="0">
              <a:solidFill>
                <a:srgbClr val="4A4B4C"/>
              </a:solidFill>
              <a:latin typeface="Gotham BOOK"/>
              <a:cs typeface="Gotham BOOK"/>
            </a:endParaRPr>
          </a:p>
          <a:p>
            <a:r>
              <a:rPr lang="fr-FR" sz="1000" b="1" dirty="0">
                <a:solidFill>
                  <a:srgbClr val="4A4B4C"/>
                </a:solidFill>
                <a:latin typeface="Gotham MEDIUM"/>
              </a:rPr>
              <a:t>4– CONDITIONS D'ANNULATION</a:t>
            </a:r>
          </a:p>
          <a:p>
            <a:r>
              <a:rPr lang="fr-FR" sz="800" u="sng" dirty="0">
                <a:solidFill>
                  <a:srgbClr val="4A4B4C"/>
                </a:solidFill>
                <a:latin typeface="Gotham BOOK"/>
              </a:rPr>
              <a:t>PAR L’INSTITUT AD :  </a:t>
            </a:r>
          </a:p>
          <a:p>
            <a:r>
              <a:rPr lang="fr-FR" sz="800" dirty="0">
                <a:solidFill>
                  <a:srgbClr val="4A4B4C"/>
                </a:solidFill>
                <a:latin typeface="Gotham BOOK"/>
              </a:rPr>
              <a:t>Si, pour une raison indépendante de notre volonté, nous sommes contraints d’annuler une formation, le règlement de la formation concernée sera restitué ou pourra servir d’avoir pour toute autre formation auprès de notre organisme, au choix de l’Entreprise. </a:t>
            </a:r>
          </a:p>
          <a:p>
            <a:r>
              <a:rPr lang="fr-FR" sz="800" u="sng" dirty="0">
                <a:solidFill>
                  <a:srgbClr val="4A4B4C"/>
                </a:solidFill>
                <a:latin typeface="Gotham BOOK"/>
                <a:cs typeface="Gotham BOOK"/>
              </a:rPr>
              <a:t>PAR LE PARTICIPANT : </a:t>
            </a:r>
          </a:p>
          <a:p>
            <a:r>
              <a:rPr lang="fr-FR" sz="800" dirty="0">
                <a:solidFill>
                  <a:srgbClr val="4A4B4C"/>
                </a:solidFill>
                <a:latin typeface="Gotham BOOK"/>
                <a:cs typeface="Gotham BOOK"/>
              </a:rPr>
              <a:t>- Sauf cas de force majeure extérieur à l’entreprise dûment justifié (maladie, accident, décès conjoint/parents du 1er et 2ème degré, enfant malade avec certificat médical, convocation officielle en justificatif sous 48h) en cas d’annulation tardive (moins de 21 jours avant le début de la formation) ou de non-présentation du stagiaire le jour de la formation, nous facturerons à l’Entreprise ou au stagiaire à titre individuel, des frais d’annulation de 50% du prix de la formation.</a:t>
            </a:r>
          </a:p>
          <a:p>
            <a:r>
              <a:rPr lang="fr-FR" sz="800" dirty="0">
                <a:solidFill>
                  <a:srgbClr val="4A4B4C"/>
                </a:solidFill>
                <a:latin typeface="Gotham BOOK"/>
                <a:cs typeface="Gotham BOOK"/>
              </a:rPr>
              <a:t>- Toute annulation d’inscription devra être confirmée par écrit.</a:t>
            </a:r>
          </a:p>
          <a:p>
            <a:pPr marL="171450" indent="-171450">
              <a:buFontTx/>
              <a:buChar char="-"/>
            </a:pPr>
            <a:endParaRPr lang="fr-FR" sz="800" b="1" dirty="0">
              <a:solidFill>
                <a:srgbClr val="4A4B4C"/>
              </a:solidFill>
              <a:latin typeface="Gotham BOOK"/>
              <a:cs typeface="Gotham BOOK"/>
            </a:endParaRPr>
          </a:p>
          <a:p>
            <a:r>
              <a:rPr lang="fr-FR" sz="1000" b="1" dirty="0">
                <a:solidFill>
                  <a:srgbClr val="4A4B4C"/>
                </a:solidFill>
                <a:latin typeface="Gotham MEDIUM"/>
              </a:rPr>
              <a:t>5– PROPRIÉTÉ INTELLECTUELLE</a:t>
            </a:r>
          </a:p>
          <a:p>
            <a:r>
              <a:rPr lang="fr-FR" sz="800" dirty="0">
                <a:solidFill>
                  <a:srgbClr val="4A4B4C"/>
                </a:solidFill>
                <a:latin typeface="Gotham BOOK"/>
                <a:cs typeface="Gotham BOOK"/>
              </a:rPr>
              <a:t>Les documents mis à disposition du client et/ou du stagiaire sont protégés par la réglementation de la propriété intellectuelle. En conséquence, l’exploitation des documents sans autorisation expresse préalable et écrite de l’Institut AD est interdite.</a:t>
            </a:r>
          </a:p>
          <a:p>
            <a:endParaRPr lang="fr-FR" sz="800" b="1" dirty="0">
              <a:solidFill>
                <a:srgbClr val="4A4B4C"/>
              </a:solidFill>
              <a:latin typeface="Gotham BOOK"/>
              <a:cs typeface="Gotham BOOK"/>
            </a:endParaRPr>
          </a:p>
          <a:p>
            <a:r>
              <a:rPr lang="fr-FR" sz="1000" b="1" dirty="0">
                <a:solidFill>
                  <a:srgbClr val="4A4B4C"/>
                </a:solidFill>
                <a:latin typeface="Gotham MEDIUM"/>
              </a:rPr>
              <a:t>6– LOI INFORMATIQUE ET LIBERTÉ</a:t>
            </a:r>
          </a:p>
          <a:p>
            <a:r>
              <a:rPr lang="fr-FR" sz="800" dirty="0">
                <a:solidFill>
                  <a:srgbClr val="4A4B4C"/>
                </a:solidFill>
                <a:latin typeface="Gotham BOOK"/>
                <a:cs typeface="Gotham BOOK"/>
              </a:rPr>
              <a:t>Les données contenues dans le bulletin d’inscription et faisant l’objet d’un traitement automatisé ne seront utilisées par l’Institut AD qu’aux bonnes fins d’actions de formation et de leur gestion. Conformément à la loi dite «Informatique et Liberté», le bénéficiaire de la formation dispose d’un droit d’accès et de rectification de ses données.</a:t>
            </a:r>
          </a:p>
          <a:p>
            <a:endParaRPr lang="fr-FR" sz="800" b="1" dirty="0">
              <a:solidFill>
                <a:srgbClr val="4A4B4C"/>
              </a:solidFill>
              <a:latin typeface="Gotham BOOK"/>
              <a:cs typeface="Gotham BOOK"/>
            </a:endParaRPr>
          </a:p>
          <a:p>
            <a:r>
              <a:rPr lang="fr-FR" sz="1000" b="1" dirty="0">
                <a:solidFill>
                  <a:srgbClr val="4A4B4C"/>
                </a:solidFill>
                <a:latin typeface="Gotham MEDIUM"/>
              </a:rPr>
              <a:t>7– LITIGES</a:t>
            </a:r>
          </a:p>
          <a:p>
            <a:r>
              <a:rPr lang="fr-FR" sz="800" dirty="0">
                <a:solidFill>
                  <a:srgbClr val="4A4B4C"/>
                </a:solidFill>
                <a:latin typeface="Gotham BOOK"/>
                <a:cs typeface="Gotham BOOK"/>
              </a:rPr>
              <a:t>Tout litige qui ne pourrait être réglé à l’amiable sera soumis aux juridictions compétentes.</a:t>
            </a:r>
          </a:p>
          <a:p>
            <a:endParaRPr lang="fr-FR" sz="800" b="1" dirty="0">
              <a:solidFill>
                <a:srgbClr val="4A4B4C"/>
              </a:solidFill>
              <a:latin typeface="Gotham BOOK"/>
              <a:cs typeface="Gotham BOOK"/>
            </a:endParaRPr>
          </a:p>
          <a:p>
            <a:r>
              <a:rPr lang="fr-FR" sz="1000" b="1" dirty="0">
                <a:solidFill>
                  <a:srgbClr val="4A4B4C"/>
                </a:solidFill>
                <a:latin typeface="Gotham MEDIUM"/>
              </a:rPr>
              <a:t>8– CONDITIONS DE PRISE EN CHARGE</a:t>
            </a:r>
            <a:endParaRPr lang="fr-FR" sz="800" dirty="0">
              <a:solidFill>
                <a:srgbClr val="4A4B4C"/>
              </a:solidFill>
              <a:latin typeface="Gotham BOOK"/>
              <a:cs typeface="Gotham BOOK"/>
            </a:endParaRPr>
          </a:p>
          <a:p>
            <a:r>
              <a:rPr lang="fr-FR" sz="800" dirty="0">
                <a:solidFill>
                  <a:srgbClr val="4A4B4C"/>
                </a:solidFill>
                <a:latin typeface="Gotham BOOK"/>
              </a:rPr>
              <a:t>Voir recto : GUIDE TARIFAIRE (les prises en charges varient en fonction des statuts des participants et des conditions de chaque organisme financeur. </a:t>
            </a:r>
            <a:endParaRPr lang="fr-FR" sz="800" dirty="0">
              <a:solidFill>
                <a:srgbClr val="4A4B4C"/>
              </a:solidFill>
              <a:latin typeface="Gotham BOOK"/>
              <a:cs typeface="Gotham BOOK"/>
            </a:endParaRPr>
          </a:p>
          <a:p>
            <a:endParaRPr lang="fr-FR" sz="800" b="1" dirty="0">
              <a:solidFill>
                <a:srgbClr val="4A4B4C"/>
              </a:solidFill>
              <a:effectLst>
                <a:outerShdw blurRad="38100" dist="38100" dir="2700000" algn="tl">
                  <a:srgbClr val="000000">
                    <a:alpha val="43137"/>
                  </a:srgbClr>
                </a:outerShdw>
              </a:effectLst>
              <a:latin typeface="Gotham medium"/>
              <a:cs typeface="Gotham medium"/>
            </a:endParaRPr>
          </a:p>
          <a:p>
            <a:r>
              <a:rPr lang="fr-FR" sz="800" dirty="0">
                <a:solidFill>
                  <a:srgbClr val="4A4B4C"/>
                </a:solidFill>
                <a:latin typeface="Gotham BOOK"/>
              </a:rPr>
              <a:t>Pour tous les participants aux formations, quel que soit le statut : </a:t>
            </a:r>
            <a:r>
              <a:rPr lang="fr-FR" sz="800" dirty="0">
                <a:solidFill>
                  <a:srgbClr val="4A4B4C"/>
                </a:solidFill>
                <a:latin typeface="Gotham BOOK"/>
                <a:cs typeface="Gotham BOOK"/>
              </a:rPr>
              <a:t>Il vous appartient de vérifier l’imputabilité de votre formation et le solde de votre budget annuel auprès de votre organisme financeur. </a:t>
            </a:r>
            <a:r>
              <a:rPr lang="fr-FR" sz="800" dirty="0">
                <a:solidFill>
                  <a:srgbClr val="4A4B4C"/>
                </a:solidFill>
                <a:latin typeface="Gotham BOOK"/>
              </a:rPr>
              <a:t>Toute modification de ces modalités en cours d’année fera l’objet d’une révision du tarif facturé de la formation.</a:t>
            </a:r>
          </a:p>
          <a:p>
            <a:endParaRPr lang="fr-FR" sz="800" i="1" dirty="0">
              <a:solidFill>
                <a:srgbClr val="4A4B4C"/>
              </a:solidFill>
              <a:latin typeface="Gotham BOOK"/>
              <a:cs typeface="Gotham BOOK"/>
            </a:endParaRPr>
          </a:p>
          <a:p>
            <a:r>
              <a:rPr lang="fr-FR" sz="800" i="1" dirty="0">
                <a:solidFill>
                  <a:srgbClr val="4A4B4C"/>
                </a:solidFill>
                <a:latin typeface="Gotham BOOK"/>
              </a:rPr>
              <a:t>Les modalités tarifaires et de prise en charge annoncées sont valables au moment de l’inscription. Toute modification de ces modalités en cours d’année fera l’objet d’une révision du tarif facturé de la formation.</a:t>
            </a:r>
          </a:p>
          <a:p>
            <a:endParaRPr lang="fr-FR" sz="800" i="1" dirty="0">
              <a:solidFill>
                <a:srgbClr val="4A4B4C"/>
              </a:solidFill>
              <a:latin typeface="Gotham BOOK"/>
              <a:cs typeface="Gotham BOOK"/>
            </a:endParaRPr>
          </a:p>
        </p:txBody>
      </p:sp>
      <p:sp>
        <p:nvSpPr>
          <p:cNvPr id="7" name="object 2">
            <a:extLst>
              <a:ext uri="{FF2B5EF4-FFF2-40B4-BE49-F238E27FC236}">
                <a16:creationId xmlns:a16="http://schemas.microsoft.com/office/drawing/2014/main" id="{5BECB47E-F139-224F-18C0-AEE3DF3A3160}"/>
              </a:ext>
            </a:extLst>
          </p:cNvPr>
          <p:cNvSpPr txBox="1">
            <a:spLocks/>
          </p:cNvSpPr>
          <p:nvPr/>
        </p:nvSpPr>
        <p:spPr>
          <a:xfrm>
            <a:off x="-260350" y="385549"/>
            <a:ext cx="4593446" cy="392306"/>
          </a:xfrm>
          <a:prstGeom prst="roundRect">
            <a:avLst/>
          </a:prstGeom>
          <a:noFill/>
          <a:ln>
            <a:noFill/>
          </a:ln>
        </p:spPr>
        <p:style>
          <a:lnRef idx="2">
            <a:schemeClr val="accent2">
              <a:shade val="15000"/>
            </a:schemeClr>
          </a:lnRef>
          <a:fillRef idx="1">
            <a:schemeClr val="accent2"/>
          </a:fillRef>
          <a:effectRef idx="0">
            <a:schemeClr val="accent2"/>
          </a:effectRef>
          <a:fontRef idx="minor">
            <a:schemeClr val="lt1"/>
          </a:fontRef>
        </p:style>
        <p:txBody>
          <a:bodyPr vert="horz" wrap="square" lIns="0" tIns="46355" rIns="0" bIns="0" rtlCol="0">
            <a:sp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282575" algn="l">
              <a:spcBef>
                <a:spcPts val="365"/>
              </a:spcBef>
            </a:pPr>
            <a:r>
              <a:rPr lang="fr-FR" sz="2000" b="1" spc="-10" dirty="0">
                <a:solidFill>
                  <a:schemeClr val="bg1"/>
                </a:solidFill>
                <a:latin typeface="Gotham medium"/>
                <a:cs typeface="Gotham medium"/>
              </a:rPr>
              <a:t>CONDITIONS GÉNÉRALES DE VENTE 2026</a:t>
            </a:r>
          </a:p>
        </p:txBody>
      </p:sp>
      <p:pic>
        <p:nvPicPr>
          <p:cNvPr id="9" name="Image 8">
            <a:extLst>
              <a:ext uri="{FF2B5EF4-FFF2-40B4-BE49-F238E27FC236}">
                <a16:creationId xmlns:a16="http://schemas.microsoft.com/office/drawing/2014/main" id="{3A34BBCE-CD9A-277A-3091-A720AB3B519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6455" b="41069"/>
          <a:stretch/>
        </p:blipFill>
        <p:spPr>
          <a:xfrm>
            <a:off x="4905193" y="317500"/>
            <a:ext cx="2801515" cy="460355"/>
          </a:xfrm>
          <a:prstGeom prst="rect">
            <a:avLst/>
          </a:prstGeom>
        </p:spPr>
      </p:pic>
    </p:spTree>
    <p:extLst>
      <p:ext uri="{BB962C8B-B14F-4D97-AF65-F5344CB8AC3E}">
        <p14:creationId xmlns:p14="http://schemas.microsoft.com/office/powerpoint/2010/main" val="2468046519"/>
      </p:ext>
    </p:extLst>
  </p:cSld>
  <p:clrMapOvr>
    <a:masterClrMapping/>
  </p:clrMapOvr>
</p:sld>
</file>

<file path=ppt/theme/theme1.xml><?xml version="1.0" encoding="utf-8"?>
<a:theme xmlns:a="http://schemas.openxmlformats.org/drawingml/2006/main" name="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wrap="square" lIns="0" tIns="12065" rIns="0" bIns="0" rtlCol="0">
        <a:spAutoFit/>
      </a:bodyPr>
      <a:lstStyle>
        <a:defPPr marL="12700" marR="2049780" algn="just">
          <a:lnSpc>
            <a:spcPct val="115300"/>
          </a:lnSpc>
          <a:spcBef>
            <a:spcPts val="95"/>
          </a:spcBef>
          <a:defRPr sz="1000" b="1" dirty="0">
            <a:solidFill>
              <a:srgbClr val="4A4B4C"/>
            </a:solidFill>
            <a:latin typeface="Gotham bold"/>
            <a:cs typeface="Gotham bold"/>
          </a:defRPr>
        </a:defPPr>
      </a:lstStyle>
    </a:tx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56F455D971ACF4198A87988B9A19C9E" ma:contentTypeVersion="9" ma:contentTypeDescription="Crée un document." ma:contentTypeScope="" ma:versionID="49e52db27dff8439beb73bd9208f04eb">
  <xsd:schema xmlns:xsd="http://www.w3.org/2001/XMLSchema" xmlns:xs="http://www.w3.org/2001/XMLSchema" xmlns:p="http://schemas.microsoft.com/office/2006/metadata/properties" xmlns:ns3="b67dc18e-724f-46ab-a4ad-b259671a9ff6" xmlns:ns4="0b0dff10-d00f-48ab-882e-27af26a33889" targetNamespace="http://schemas.microsoft.com/office/2006/metadata/properties" ma:root="true" ma:fieldsID="4e13c6b21e2ae149fd8e28e314ff769a" ns3:_="" ns4:_="">
    <xsd:import namespace="b67dc18e-724f-46ab-a4ad-b259671a9ff6"/>
    <xsd:import namespace="0b0dff10-d00f-48ab-882e-27af26a33889"/>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67dc18e-724f-46ab-a4ad-b259671a9f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b0dff10-d00f-48ab-882e-27af26a33889" elementFormDefault="qualified">
    <xsd:import namespace="http://schemas.microsoft.com/office/2006/documentManagement/types"/>
    <xsd:import namespace="http://schemas.microsoft.com/office/infopath/2007/PartnerControls"/>
    <xsd:element name="SharedWithUsers" ma:index="14"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Partagé avec détails" ma:internalName="SharedWithDetails" ma:readOnly="true">
      <xsd:simpleType>
        <xsd:restriction base="dms:Note">
          <xsd:maxLength value="255"/>
        </xsd:restriction>
      </xsd:simpleType>
    </xsd:element>
    <xsd:element name="SharingHintHash" ma:index="16"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2298E87-7B6F-41FC-ACAC-4135AA3D499B}">
  <ds:schemaRefs>
    <ds:schemaRef ds:uri="http://schemas.microsoft.com/sharepoint/v3/contenttype/forms"/>
  </ds:schemaRefs>
</ds:datastoreItem>
</file>

<file path=customXml/itemProps2.xml><?xml version="1.0" encoding="utf-8"?>
<ds:datastoreItem xmlns:ds="http://schemas.openxmlformats.org/officeDocument/2006/customXml" ds:itemID="{85B9B706-8148-4718-A654-15486D65EFA9}">
  <ds:schemaRefs>
    <ds:schemaRef ds:uri="http://schemas.microsoft.com/office/infopath/2007/PartnerControls"/>
    <ds:schemaRef ds:uri="http://purl.org/dc/dcmitype/"/>
    <ds:schemaRef ds:uri="b67dc18e-724f-46ab-a4ad-b259671a9ff6"/>
    <ds:schemaRef ds:uri="http://schemas.microsoft.com/office/2006/metadata/properties"/>
    <ds:schemaRef ds:uri="http://www.w3.org/XML/1998/namespace"/>
    <ds:schemaRef ds:uri="http://purl.org/dc/terms/"/>
    <ds:schemaRef ds:uri="http://schemas.microsoft.com/office/2006/documentManagement/types"/>
    <ds:schemaRef ds:uri="http://schemas.openxmlformats.org/package/2006/metadata/core-properties"/>
    <ds:schemaRef ds:uri="0b0dff10-d00f-48ab-882e-27af26a33889"/>
    <ds:schemaRef ds:uri="http://purl.org/dc/elements/1.1/"/>
  </ds:schemaRefs>
</ds:datastoreItem>
</file>

<file path=customXml/itemProps3.xml><?xml version="1.0" encoding="utf-8"?>
<ds:datastoreItem xmlns:ds="http://schemas.openxmlformats.org/officeDocument/2006/customXml" ds:itemID="{67E585E1-8D1E-4117-83C2-4958E879518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67dc18e-724f-46ab-a4ad-b259671a9ff6"/>
    <ds:schemaRef ds:uri="0b0dff10-d00f-48ab-882e-27af26a3388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5650</TotalTime>
  <Words>1156</Words>
  <Application>Microsoft Office PowerPoint</Application>
  <PresentationFormat>Personnalisé</PresentationFormat>
  <Paragraphs>94</Paragraphs>
  <Slides>2</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vt:i4>
      </vt:variant>
    </vt:vector>
  </HeadingPairs>
  <TitlesOfParts>
    <vt:vector size="11" baseType="lpstr">
      <vt:lpstr>Arial</vt:lpstr>
      <vt:lpstr>Calibri</vt:lpstr>
      <vt:lpstr>Cambria</vt:lpstr>
      <vt:lpstr>Gorham book</vt:lpstr>
      <vt:lpstr>Gotham book</vt:lpstr>
      <vt:lpstr>Gotham book</vt:lpstr>
      <vt:lpstr>Gotham MEDIUM</vt:lpstr>
      <vt:lpstr>Gotham MEDIUM</vt:lpstr>
      <vt:lpstr>Conception personnalisée</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Nelly BEAUCHALET</dc:creator>
  <cp:lastModifiedBy>Nelly BEAUCHALET</cp:lastModifiedBy>
  <cp:revision>987</cp:revision>
  <cp:lastPrinted>2024-12-02T13:53:19Z</cp:lastPrinted>
  <dcterms:created xsi:type="dcterms:W3CDTF">2019-03-15T16:04:39Z</dcterms:created>
  <dcterms:modified xsi:type="dcterms:W3CDTF">2026-07-10T11:57:52Z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2019-03-15T00:00:00Z</vt:filetime>
  </property>
  <property fmtid="{D5CDD505-2E9C-101B-9397-08002B2CF9AE}" pid="3" name="Creator">
    <vt:lpwstr>Adobe InDesign CC 14.0 (Macintosh)</vt:lpwstr>
  </property>
  <property fmtid="{D5CDD505-2E9C-101B-9397-08002B2CF9AE}" pid="4" name="LastSaved">
    <vt:filetime>2019-03-15T00:00:00Z</vt:filetime>
  </property>
  <property fmtid="{D5CDD505-2E9C-101B-9397-08002B2CF9AE}" pid="5" name="ContentTypeId">
    <vt:lpwstr>0x010100056F455D971ACF4198A87988B9A19C9E</vt:lpwstr>
  </property>
</Properties>
</file>